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Lst>
  <p:sldSz cx="18288000" cy="10287000"/>
  <p:notesSz cx="6858000" cy="9144000"/>
  <p:embeddedFontLst>
    <p:embeddedFont>
      <p:font typeface="Alatsi" panose="020B0604020202020204" charset="0"/>
      <p:regular r:id="rId8"/>
    </p:embeddedFont>
    <p:embeddedFont>
      <p:font typeface="Canva Sans" panose="020B0604020202020204" charset="0"/>
      <p:regular r:id="rId9"/>
    </p:embeddedFont>
    <p:embeddedFont>
      <p:font typeface="Canva Sans Bold" panose="020B0604020202020204" charset="0"/>
      <p:regular r:id="rId10"/>
    </p:embeddedFont>
    <p:embeddedFont>
      <p:font typeface="IBM Plex Sans Condensed" panose="020B0506050203000203" pitchFamily="34" charset="0"/>
      <p:regular r:id="rId11"/>
    </p:embeddedFont>
    <p:embeddedFont>
      <p:font typeface="Open Sans" panose="020B0606030504020204" pitchFamily="34" charset="0"/>
      <p:regular r:id="rId12"/>
    </p:embeddedFont>
    <p:embeddedFont>
      <p:font typeface="Open Sans Bold" panose="020B0806030504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5.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presProps" Target="presProps.xml"/></Relationships>
</file>

<file path=ppt/media/image1.png>
</file>

<file path=ppt/media/image2.svg>
</file>

<file path=ppt/media/image3.png>
</file>

<file path=ppt/media/image4.png>
</file>

<file path=ppt/media/image5.png>
</file>

<file path=ppt/media/image6.svg>
</file>

<file path=ppt/media/image7.jpeg>
</file>

<file path=ppt/media/media1.m4a>
</file>

<file path=ppt/media/media2.m4a>
</file>

<file path=ppt/media/media3.m4a>
</file>

<file path=ppt/media/media4.m4a>
</file>

<file path=ppt/media/media5.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7.xml"/><Relationship Id="rId7" Type="http://schemas.openxmlformats.org/officeDocument/2006/relationships/image" Target="../media/image7.jpe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grpSp>
        <p:nvGrpSpPr>
          <p:cNvPr id="2" name="Group 2"/>
          <p:cNvGrpSpPr/>
          <p:nvPr/>
        </p:nvGrpSpPr>
        <p:grpSpPr>
          <a:xfrm>
            <a:off x="-31071" y="0"/>
            <a:ext cx="4239083" cy="10287000"/>
            <a:chOff x="0" y="0"/>
            <a:chExt cx="5652111" cy="13716000"/>
          </a:xfrm>
        </p:grpSpPr>
        <p:grpSp>
          <p:nvGrpSpPr>
            <p:cNvPr id="3" name="Group 3"/>
            <p:cNvGrpSpPr/>
            <p:nvPr/>
          </p:nvGrpSpPr>
          <p:grpSpPr>
            <a:xfrm>
              <a:off x="2826056" y="0"/>
              <a:ext cx="2826056" cy="13716000"/>
              <a:chOff x="0" y="0"/>
              <a:chExt cx="558233" cy="2709333"/>
            </a:xfrm>
          </p:grpSpPr>
          <p:sp>
            <p:nvSpPr>
              <p:cNvPr id="4" name="Freeform 4"/>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E0D9"/>
              </a:solidFill>
            </p:spPr>
          </p:sp>
          <p:sp>
            <p:nvSpPr>
              <p:cNvPr id="5" name="TextBox 5"/>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1413028" y="0"/>
              <a:ext cx="2826056" cy="13716000"/>
              <a:chOff x="0" y="0"/>
              <a:chExt cx="558233" cy="2709333"/>
            </a:xfrm>
          </p:grpSpPr>
          <p:sp>
            <p:nvSpPr>
              <p:cNvPr id="7" name="Freeform 7"/>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9FC3D0"/>
              </a:solidFill>
            </p:spPr>
          </p:sp>
          <p:sp>
            <p:nvSpPr>
              <p:cNvPr id="8" name="TextBox 8"/>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9" name="Group 9"/>
            <p:cNvGrpSpPr/>
            <p:nvPr/>
          </p:nvGrpSpPr>
          <p:grpSpPr>
            <a:xfrm>
              <a:off x="0" y="0"/>
              <a:ext cx="2826056" cy="13716000"/>
              <a:chOff x="0" y="0"/>
              <a:chExt cx="558233" cy="2709333"/>
            </a:xfrm>
          </p:grpSpPr>
          <p:sp>
            <p:nvSpPr>
              <p:cNvPr id="10" name="Freeform 10"/>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C7C6"/>
              </a:solidFill>
            </p:spPr>
          </p:sp>
          <p:sp>
            <p:nvSpPr>
              <p:cNvPr id="11" name="TextBox 11"/>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sp>
        <p:nvSpPr>
          <p:cNvPr id="12" name="TextBox 12"/>
          <p:cNvSpPr txBox="1"/>
          <p:nvPr/>
        </p:nvSpPr>
        <p:spPr>
          <a:xfrm>
            <a:off x="6241693" y="2405209"/>
            <a:ext cx="8534002" cy="4263925"/>
          </a:xfrm>
          <a:prstGeom prst="rect">
            <a:avLst/>
          </a:prstGeom>
        </p:spPr>
        <p:txBody>
          <a:bodyPr lIns="0" tIns="0" rIns="0" bIns="0" rtlCol="0" anchor="t">
            <a:spAutoFit/>
          </a:bodyPr>
          <a:lstStyle/>
          <a:p>
            <a:pPr algn="ctr">
              <a:lnSpc>
                <a:spcPts val="10961"/>
              </a:lnSpc>
            </a:pPr>
            <a:r>
              <a:rPr lang="en-US" sz="11300" dirty="0">
                <a:solidFill>
                  <a:srgbClr val="000000"/>
                </a:solidFill>
                <a:latin typeface="Alatsi"/>
                <a:ea typeface="Alatsi"/>
                <a:cs typeface="Alatsi"/>
                <a:sym typeface="Alatsi"/>
              </a:rPr>
              <a:t>YOUTUBE SONG ANALYSIS</a:t>
            </a:r>
          </a:p>
        </p:txBody>
      </p:sp>
      <p:sp>
        <p:nvSpPr>
          <p:cNvPr id="13" name="Freeform 13"/>
          <p:cNvSpPr/>
          <p:nvPr/>
        </p:nvSpPr>
        <p:spPr>
          <a:xfrm>
            <a:off x="12646898"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7067640" y="8725001"/>
            <a:ext cx="6882108" cy="533299"/>
          </a:xfrm>
          <a:prstGeom prst="rect">
            <a:avLst/>
          </a:prstGeom>
        </p:spPr>
        <p:txBody>
          <a:bodyPr lIns="0" tIns="0" rIns="0" bIns="0" rtlCol="0" anchor="t">
            <a:spAutoFit/>
          </a:bodyPr>
          <a:lstStyle/>
          <a:p>
            <a:pPr algn="ctr">
              <a:lnSpc>
                <a:spcPts val="4376"/>
              </a:lnSpc>
            </a:pPr>
            <a:r>
              <a:rPr lang="en-US" sz="3126">
                <a:solidFill>
                  <a:srgbClr val="000000"/>
                </a:solidFill>
                <a:latin typeface="Alatsi"/>
                <a:ea typeface="Alatsi"/>
                <a:cs typeface="Alatsi"/>
                <a:sym typeface="Alatsi"/>
              </a:rPr>
              <a:t>Power BI</a:t>
            </a:r>
          </a:p>
        </p:txBody>
      </p:sp>
      <p:sp>
        <p:nvSpPr>
          <p:cNvPr id="15" name="Freeform 15"/>
          <p:cNvSpPr/>
          <p:nvPr/>
        </p:nvSpPr>
        <p:spPr>
          <a:xfrm>
            <a:off x="11118095" y="9258300"/>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16" name="Recorded Sound">
            <a:hlinkClick r:id="" action="ppaction://media"/>
            <a:extLst>
              <a:ext uri="{FF2B5EF4-FFF2-40B4-BE49-F238E27FC236}">
                <a16:creationId xmlns:a16="http://schemas.microsoft.com/office/drawing/2014/main" id="{05F41F9B-8F65-C3C9-6DDF-7C7328A3CB3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899525" y="48990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379"/>
    </mc:Choice>
    <mc:Fallback>
      <p:transition spd="slow" advTm="63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79"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AutoShape 2"/>
          <p:cNvSpPr/>
          <p:nvPr/>
        </p:nvSpPr>
        <p:spPr>
          <a:xfrm>
            <a:off x="-260599" y="9061267"/>
            <a:ext cx="7105264" cy="19050"/>
          </a:xfrm>
          <a:prstGeom prst="line">
            <a:avLst/>
          </a:prstGeom>
          <a:ln w="114300" cap="flat">
            <a:solidFill>
              <a:srgbClr val="9FC3D0"/>
            </a:solidFill>
            <a:prstDash val="solid"/>
            <a:headEnd type="none" w="sm" len="sm"/>
            <a:tailEnd type="none" w="sm" len="sm"/>
          </a:ln>
        </p:spPr>
      </p:sp>
      <p:sp>
        <p:nvSpPr>
          <p:cNvPr id="3" name="AutoShape 3"/>
          <p:cNvSpPr/>
          <p:nvPr/>
        </p:nvSpPr>
        <p:spPr>
          <a:xfrm>
            <a:off x="11430169" y="9061267"/>
            <a:ext cx="7105264" cy="19050"/>
          </a:xfrm>
          <a:prstGeom prst="line">
            <a:avLst/>
          </a:prstGeom>
          <a:ln w="114300" cap="flat">
            <a:solidFill>
              <a:srgbClr val="9FC3D0"/>
            </a:solidFill>
            <a:prstDash val="solid"/>
            <a:headEnd type="none" w="sm" len="sm"/>
            <a:tailEnd type="none" w="sm" len="sm"/>
          </a:ln>
        </p:spPr>
      </p:sp>
      <p:sp>
        <p:nvSpPr>
          <p:cNvPr id="4" name="Freeform 4"/>
          <p:cNvSpPr/>
          <p:nvPr/>
        </p:nvSpPr>
        <p:spPr>
          <a:xfrm>
            <a:off x="12982861" y="593323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2553980" y="895350"/>
            <a:ext cx="13180039" cy="1210304"/>
          </a:xfrm>
          <a:prstGeom prst="rect">
            <a:avLst/>
          </a:prstGeom>
        </p:spPr>
        <p:txBody>
          <a:bodyPr lIns="0" tIns="0" rIns="0" bIns="0" rtlCol="0" anchor="t">
            <a:spAutoFit/>
          </a:bodyPr>
          <a:lstStyle/>
          <a:p>
            <a:pPr algn="ctr">
              <a:lnSpc>
                <a:spcPts val="9940"/>
              </a:lnSpc>
            </a:pPr>
            <a:r>
              <a:rPr lang="en-US" sz="7100">
                <a:solidFill>
                  <a:srgbClr val="000000"/>
                </a:solidFill>
                <a:latin typeface="Alatsi"/>
                <a:ea typeface="Alatsi"/>
                <a:cs typeface="Alatsi"/>
                <a:sym typeface="Alatsi"/>
              </a:rPr>
              <a:t>OBJECTIVE</a:t>
            </a:r>
          </a:p>
        </p:txBody>
      </p:sp>
      <p:grpSp>
        <p:nvGrpSpPr>
          <p:cNvPr id="6" name="Group 6"/>
          <p:cNvGrpSpPr/>
          <p:nvPr/>
        </p:nvGrpSpPr>
        <p:grpSpPr>
          <a:xfrm>
            <a:off x="15859155" y="0"/>
            <a:ext cx="1562612" cy="1673225"/>
            <a:chOff x="0" y="0"/>
            <a:chExt cx="2083482" cy="2230967"/>
          </a:xfrm>
        </p:grpSpPr>
        <p:grpSp>
          <p:nvGrpSpPr>
            <p:cNvPr id="7" name="Group 7"/>
            <p:cNvGrpSpPr/>
            <p:nvPr/>
          </p:nvGrpSpPr>
          <p:grpSpPr>
            <a:xfrm>
              <a:off x="75599" y="0"/>
              <a:ext cx="1932284" cy="2230967"/>
              <a:chOff x="0" y="0"/>
              <a:chExt cx="703982" cy="812800"/>
            </a:xfrm>
          </p:grpSpPr>
          <p:sp>
            <p:nvSpPr>
              <p:cNvPr id="8" name="Freeform 8"/>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9" name="TextBox 9"/>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10" name="TextBox 10"/>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ea typeface="Open Sans Bold"/>
                  <a:cs typeface="Open Sans Bold"/>
                  <a:sym typeface="Open Sans Bold"/>
                </a:rPr>
                <a:t>3</a:t>
              </a:r>
            </a:p>
          </p:txBody>
        </p:sp>
      </p:grpSp>
      <p:sp>
        <p:nvSpPr>
          <p:cNvPr id="11" name="Freeform 11"/>
          <p:cNvSpPr/>
          <p:nvPr/>
        </p:nvSpPr>
        <p:spPr>
          <a:xfrm>
            <a:off x="-3482681" y="-210192"/>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2623660" y="3087337"/>
            <a:ext cx="13235495" cy="4074225"/>
          </a:xfrm>
          <a:prstGeom prst="rect">
            <a:avLst/>
          </a:prstGeom>
        </p:spPr>
        <p:txBody>
          <a:bodyPr lIns="0" tIns="0" rIns="0" bIns="0" rtlCol="0" anchor="t">
            <a:spAutoFit/>
          </a:bodyPr>
          <a:lstStyle/>
          <a:p>
            <a:pPr marL="506811" lvl="1" indent="-253405" algn="ctr">
              <a:lnSpc>
                <a:spcPts val="3286"/>
              </a:lnSpc>
              <a:buFont typeface="Arial"/>
              <a:buChar char="•"/>
            </a:pPr>
            <a:r>
              <a:rPr lang="en-US" sz="2347">
                <a:solidFill>
                  <a:srgbClr val="000000"/>
                </a:solidFill>
                <a:latin typeface="Canva Sans"/>
                <a:ea typeface="Canva Sans"/>
                <a:cs typeface="Canva Sans"/>
                <a:sym typeface="Canva Sans"/>
              </a:rPr>
              <a:t>This internship project aims to conduct a comprehensive analysis of YouTube songs data using Power BI.</a:t>
            </a:r>
          </a:p>
          <a:p>
            <a:pPr marL="506811" lvl="1" indent="-253405" algn="ctr">
              <a:lnSpc>
                <a:spcPts val="3286"/>
              </a:lnSpc>
              <a:buFont typeface="Arial"/>
              <a:buChar char="•"/>
            </a:pPr>
            <a:r>
              <a:rPr lang="en-US" sz="2347">
                <a:solidFill>
                  <a:srgbClr val="000000"/>
                </a:solidFill>
                <a:latin typeface="Canva Sans"/>
                <a:ea typeface="Canva Sans"/>
                <a:cs typeface="Canva Sans"/>
                <a:sym typeface="Canva Sans"/>
              </a:rPr>
              <a:t>The dataset contains key attributes such as video ID, channel title, title, description, tags, published date, view count, like count, favorite count, comment, count, video duration, video definition, and caption details.</a:t>
            </a:r>
          </a:p>
          <a:p>
            <a:pPr marL="506811" lvl="1" indent="-253405" algn="ctr">
              <a:lnSpc>
                <a:spcPts val="3286"/>
              </a:lnSpc>
              <a:buFont typeface="Arial"/>
              <a:buChar char="•"/>
            </a:pPr>
            <a:r>
              <a:rPr lang="en-US" sz="2347">
                <a:solidFill>
                  <a:srgbClr val="000000"/>
                </a:solidFill>
                <a:latin typeface="Canva Sans"/>
                <a:ea typeface="Canva Sans"/>
                <a:cs typeface="Canva Sans"/>
                <a:sym typeface="Canva Sans"/>
              </a:rPr>
              <a:t> The goal is to utilize Power BI to create insightful visualizations and reports that provide a deeper understanding of YouTube songs' performance, popularity, and user engagement. </a:t>
            </a:r>
          </a:p>
          <a:p>
            <a:pPr marL="506811" lvl="1" indent="-253405" algn="ctr">
              <a:lnSpc>
                <a:spcPts val="3286"/>
              </a:lnSpc>
              <a:buFont typeface="Arial"/>
              <a:buChar char="•"/>
            </a:pPr>
            <a:r>
              <a:rPr lang="en-US" sz="2347">
                <a:solidFill>
                  <a:srgbClr val="000000"/>
                </a:solidFill>
                <a:latin typeface="Canva Sans"/>
                <a:ea typeface="Canva Sans"/>
                <a:cs typeface="Canva Sans"/>
                <a:sym typeface="Canva Sans"/>
              </a:rPr>
              <a:t>The analysis aims to uncover trends, preferences, and patterns in the data to aid content creators and stakeholders in optimizing their YouTube song content.</a:t>
            </a:r>
          </a:p>
        </p:txBody>
      </p:sp>
      <p:pic>
        <p:nvPicPr>
          <p:cNvPr id="13" name="Recorded Sound">
            <a:hlinkClick r:id="" action="ppaction://media"/>
            <a:extLst>
              <a:ext uri="{FF2B5EF4-FFF2-40B4-BE49-F238E27FC236}">
                <a16:creationId xmlns:a16="http://schemas.microsoft.com/office/drawing/2014/main" id="{F76FCDD5-2C9A-ED88-9BFB-55EADCE34B4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899525" y="48990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358"/>
    </mc:Choice>
    <mc:Fallback>
      <p:transition spd="slow" advTm="173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358"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3918390" y="885825"/>
            <a:ext cx="10451219" cy="1252849"/>
          </a:xfrm>
          <a:prstGeom prst="rect">
            <a:avLst/>
          </a:prstGeom>
        </p:spPr>
        <p:txBody>
          <a:bodyPr lIns="0" tIns="0" rIns="0" bIns="0" rtlCol="0" anchor="t">
            <a:spAutoFit/>
          </a:bodyPr>
          <a:lstStyle/>
          <a:p>
            <a:pPr algn="ctr">
              <a:lnSpc>
                <a:spcPts val="10220"/>
              </a:lnSpc>
            </a:pPr>
            <a:r>
              <a:rPr lang="en-US" sz="7300">
                <a:solidFill>
                  <a:srgbClr val="000000"/>
                </a:solidFill>
                <a:latin typeface="Alatsi"/>
                <a:ea typeface="Alatsi"/>
                <a:cs typeface="Alatsi"/>
                <a:sym typeface="Alatsi"/>
              </a:rPr>
              <a:t>DATASET DESCRIPTION</a:t>
            </a:r>
          </a:p>
        </p:txBody>
      </p:sp>
      <p:sp>
        <p:nvSpPr>
          <p:cNvPr id="3" name="AutoShape 3"/>
          <p:cNvSpPr/>
          <p:nvPr/>
        </p:nvSpPr>
        <p:spPr>
          <a:xfrm flipH="1" flipV="1">
            <a:off x="1090490" y="-104525"/>
            <a:ext cx="5403" cy="2997456"/>
          </a:xfrm>
          <a:prstGeom prst="line">
            <a:avLst/>
          </a:prstGeom>
          <a:ln w="114300" cap="flat">
            <a:solidFill>
              <a:srgbClr val="9FC3D0"/>
            </a:solidFill>
            <a:prstDash val="solid"/>
            <a:headEnd type="none" w="sm" len="sm"/>
            <a:tailEnd type="none" w="sm" len="sm"/>
          </a:ln>
        </p:spPr>
      </p:sp>
      <p:sp>
        <p:nvSpPr>
          <p:cNvPr id="4" name="AutoShape 4"/>
          <p:cNvSpPr/>
          <p:nvPr/>
        </p:nvSpPr>
        <p:spPr>
          <a:xfrm flipH="1" flipV="1">
            <a:off x="1085850" y="7289441"/>
            <a:ext cx="5403" cy="2997456"/>
          </a:xfrm>
          <a:prstGeom prst="line">
            <a:avLst/>
          </a:prstGeom>
          <a:ln w="114300" cap="flat">
            <a:solidFill>
              <a:srgbClr val="9FC3D0"/>
            </a:solidFill>
            <a:prstDash val="solid"/>
            <a:headEnd type="none" w="sm" len="sm"/>
            <a:tailEnd type="none" w="sm" len="sm"/>
          </a:ln>
        </p:spPr>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ea typeface="Open Sans Bold"/>
                  <a:cs typeface="Open Sans Bold"/>
                  <a:sym typeface="Open Sans Bold"/>
                </a:rPr>
                <a:t>4</a:t>
              </a:r>
            </a:p>
          </p:txBody>
        </p:sp>
      </p:grpSp>
      <p:sp>
        <p:nvSpPr>
          <p:cNvPr id="10" name="Freeform 10"/>
          <p:cNvSpPr/>
          <p:nvPr/>
        </p:nvSpPr>
        <p:spPr>
          <a:xfrm>
            <a:off x="7512165" y="-1553858"/>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1603804" y="2605463"/>
            <a:ext cx="16425783" cy="7573436"/>
          </a:xfrm>
          <a:prstGeom prst="rect">
            <a:avLst/>
          </a:prstGeom>
        </p:spPr>
        <p:txBody>
          <a:bodyPr lIns="0" tIns="0" rIns="0" bIns="0" rtlCol="0" anchor="t">
            <a:spAutoFit/>
          </a:bodyPr>
          <a:lstStyle/>
          <a:p>
            <a:pPr algn="ctr">
              <a:lnSpc>
                <a:spcPts val="4566"/>
              </a:lnSpc>
            </a:pPr>
            <a:r>
              <a:rPr lang="en-US" sz="3262">
                <a:solidFill>
                  <a:srgbClr val="000000"/>
                </a:solidFill>
                <a:latin typeface="Canva Sans"/>
                <a:ea typeface="Canva Sans"/>
                <a:cs typeface="Canva Sans"/>
                <a:sym typeface="Canva Sans"/>
              </a:rPr>
              <a:t> 1. video_id: Unique identifier for each YouTube video.</a:t>
            </a:r>
          </a:p>
          <a:p>
            <a:pPr algn="ctr">
              <a:lnSpc>
                <a:spcPts val="4566"/>
              </a:lnSpc>
            </a:pPr>
            <a:r>
              <a:rPr lang="en-US" sz="3262">
                <a:solidFill>
                  <a:srgbClr val="000000"/>
                </a:solidFill>
                <a:latin typeface="Canva Sans"/>
                <a:ea typeface="Canva Sans"/>
                <a:cs typeface="Canva Sans"/>
                <a:sym typeface="Canva Sans"/>
              </a:rPr>
              <a:t>2. channelTitle: Title of the YouTube channel publishing the song.</a:t>
            </a:r>
          </a:p>
          <a:p>
            <a:pPr algn="ctr">
              <a:lnSpc>
                <a:spcPts val="4566"/>
              </a:lnSpc>
            </a:pPr>
            <a:r>
              <a:rPr lang="en-US" sz="3262">
                <a:solidFill>
                  <a:srgbClr val="000000"/>
                </a:solidFill>
                <a:latin typeface="Canva Sans"/>
                <a:ea typeface="Canva Sans"/>
                <a:cs typeface="Canva Sans"/>
                <a:sym typeface="Canva Sans"/>
              </a:rPr>
              <a:t>3. title: Title of the YouTube song video.</a:t>
            </a:r>
          </a:p>
          <a:p>
            <a:pPr algn="ctr">
              <a:lnSpc>
                <a:spcPts val="4566"/>
              </a:lnSpc>
            </a:pPr>
            <a:r>
              <a:rPr lang="en-US" sz="3262">
                <a:solidFill>
                  <a:srgbClr val="000000"/>
                </a:solidFill>
                <a:latin typeface="Canva Sans"/>
                <a:ea typeface="Canva Sans"/>
                <a:cs typeface="Canva Sans"/>
                <a:sym typeface="Canva Sans"/>
              </a:rPr>
              <a:t>4. description: Description provided for the YouTube song video.</a:t>
            </a:r>
          </a:p>
          <a:p>
            <a:pPr algn="ctr">
              <a:lnSpc>
                <a:spcPts val="4566"/>
              </a:lnSpc>
            </a:pPr>
            <a:r>
              <a:rPr lang="en-US" sz="3262">
                <a:solidFill>
                  <a:srgbClr val="000000"/>
                </a:solidFill>
                <a:latin typeface="Canva Sans"/>
                <a:ea typeface="Canva Sans"/>
                <a:cs typeface="Canva Sans"/>
                <a:sym typeface="Canva Sans"/>
              </a:rPr>
              <a:t>5. tags: Tags associated with the YouTube song video.</a:t>
            </a:r>
          </a:p>
          <a:p>
            <a:pPr algn="ctr">
              <a:lnSpc>
                <a:spcPts val="4566"/>
              </a:lnSpc>
            </a:pPr>
            <a:r>
              <a:rPr lang="en-US" sz="3262">
                <a:solidFill>
                  <a:srgbClr val="000000"/>
                </a:solidFill>
                <a:latin typeface="Canva Sans"/>
                <a:ea typeface="Canva Sans"/>
                <a:cs typeface="Canva Sans"/>
                <a:sym typeface="Canva Sans"/>
              </a:rPr>
              <a:t>6. publishedAt: Date and time when the YouTube song video was published.</a:t>
            </a:r>
          </a:p>
          <a:p>
            <a:pPr algn="ctr">
              <a:lnSpc>
                <a:spcPts val="4566"/>
              </a:lnSpc>
            </a:pPr>
            <a:r>
              <a:rPr lang="en-US" sz="3262">
                <a:solidFill>
                  <a:srgbClr val="000000"/>
                </a:solidFill>
                <a:latin typeface="Canva Sans"/>
                <a:ea typeface="Canva Sans"/>
                <a:cs typeface="Canva Sans"/>
                <a:sym typeface="Canva Sans"/>
              </a:rPr>
              <a:t>7. viewCount: Number of views received by the YouTube song video.</a:t>
            </a:r>
          </a:p>
          <a:p>
            <a:pPr algn="ctr">
              <a:lnSpc>
                <a:spcPts val="4566"/>
              </a:lnSpc>
            </a:pPr>
            <a:r>
              <a:rPr lang="en-US" sz="3262">
                <a:solidFill>
                  <a:srgbClr val="000000"/>
                </a:solidFill>
                <a:latin typeface="Canva Sans"/>
                <a:ea typeface="Canva Sans"/>
                <a:cs typeface="Canva Sans"/>
                <a:sym typeface="Canva Sans"/>
              </a:rPr>
              <a:t>8. likeCount: Number of likes received by the YouTube song video.</a:t>
            </a:r>
          </a:p>
          <a:p>
            <a:pPr algn="ctr">
              <a:lnSpc>
                <a:spcPts val="4566"/>
              </a:lnSpc>
            </a:pPr>
            <a:r>
              <a:rPr lang="en-US" sz="3262">
                <a:solidFill>
                  <a:srgbClr val="000000"/>
                </a:solidFill>
                <a:latin typeface="Canva Sans"/>
                <a:ea typeface="Canva Sans"/>
                <a:cs typeface="Canva Sans"/>
                <a:sym typeface="Canva Sans"/>
              </a:rPr>
              <a:t>9. favoriteCount: Number of times the YouTube song video has been marked as a favorite.</a:t>
            </a:r>
          </a:p>
          <a:p>
            <a:pPr algn="ctr">
              <a:lnSpc>
                <a:spcPts val="4566"/>
              </a:lnSpc>
            </a:pPr>
            <a:r>
              <a:rPr lang="en-US" sz="3262">
                <a:solidFill>
                  <a:srgbClr val="000000"/>
                </a:solidFill>
                <a:latin typeface="Canva Sans"/>
                <a:ea typeface="Canva Sans"/>
                <a:cs typeface="Canva Sans"/>
                <a:sym typeface="Canva Sans"/>
              </a:rPr>
              <a:t>10. commentCount: Number of comments posted on the YouTube song video.</a:t>
            </a:r>
          </a:p>
          <a:p>
            <a:pPr algn="ctr">
              <a:lnSpc>
                <a:spcPts val="4566"/>
              </a:lnSpc>
            </a:pPr>
            <a:r>
              <a:rPr lang="en-US" sz="3262">
                <a:solidFill>
                  <a:srgbClr val="000000"/>
                </a:solidFill>
                <a:latin typeface="Canva Sans"/>
                <a:ea typeface="Canva Sans"/>
                <a:cs typeface="Canva Sans"/>
                <a:sym typeface="Canva Sans"/>
              </a:rPr>
              <a:t>11. duration: Duration of the YouTube song video.</a:t>
            </a:r>
          </a:p>
          <a:p>
            <a:pPr algn="ctr">
              <a:lnSpc>
                <a:spcPts val="4566"/>
              </a:lnSpc>
            </a:pPr>
            <a:r>
              <a:rPr lang="en-US" sz="3262">
                <a:solidFill>
                  <a:srgbClr val="000000"/>
                </a:solidFill>
                <a:latin typeface="Canva Sans"/>
                <a:ea typeface="Canva Sans"/>
                <a:cs typeface="Canva Sans"/>
                <a:sym typeface="Canva Sans"/>
              </a:rPr>
              <a:t>12. definition: Video definition or quality (e.g., HD, SD).</a:t>
            </a:r>
          </a:p>
          <a:p>
            <a:pPr algn="ctr">
              <a:lnSpc>
                <a:spcPts val="131"/>
              </a:lnSpc>
            </a:pPr>
            <a:r>
              <a:rPr lang="en-US" sz="100">
                <a:solidFill>
                  <a:srgbClr val="000000"/>
                </a:solidFill>
                <a:latin typeface="Canva Sans"/>
                <a:ea typeface="Canva Sans"/>
                <a:cs typeface="Canva Sans"/>
                <a:sym typeface="Canva Sans"/>
              </a:rPr>
              <a:t>13. caption: Availability of captions for the YouTube song video.</a:t>
            </a:r>
          </a:p>
        </p:txBody>
      </p:sp>
      <p:pic>
        <p:nvPicPr>
          <p:cNvPr id="12" name="Recorded Sound">
            <a:hlinkClick r:id="" action="ppaction://media"/>
            <a:extLst>
              <a:ext uri="{FF2B5EF4-FFF2-40B4-BE49-F238E27FC236}">
                <a16:creationId xmlns:a16="http://schemas.microsoft.com/office/drawing/2014/main" id="{02818C52-DC2C-0E7B-8EC0-C15DACDDC1E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899525" y="48990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7741"/>
    </mc:Choice>
    <mc:Fallback>
      <p:transition spd="slow" advTm="67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74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noChangeAspect="1"/>
          </p:cNvGrpSpPr>
          <p:nvPr/>
        </p:nvGrpSpPr>
        <p:grpSpPr>
          <a:xfrm>
            <a:off x="482205" y="232174"/>
            <a:ext cx="17323589" cy="9822652"/>
            <a:chOff x="0" y="0"/>
            <a:chExt cx="12319000" cy="6985000"/>
          </a:xfrm>
        </p:grpSpPr>
        <p:sp>
          <p:nvSpPr>
            <p:cNvPr id="3" name="Freeform 3"/>
            <p:cNvSpPr/>
            <p:nvPr/>
          </p:nvSpPr>
          <p:spPr>
            <a:xfrm>
              <a:off x="63500" y="63500"/>
              <a:ext cx="12192000" cy="6858000"/>
            </a:xfrm>
            <a:custGeom>
              <a:avLst/>
              <a:gdLst/>
              <a:ahLst/>
              <a:cxnLst/>
              <a:rect l="l" t="t" r="r" b="b"/>
              <a:pathLst>
                <a:path w="12192000" h="6858000">
                  <a:moveTo>
                    <a:pt x="0" y="0"/>
                  </a:moveTo>
                  <a:lnTo>
                    <a:pt x="12192000" y="0"/>
                  </a:lnTo>
                  <a:lnTo>
                    <a:pt x="12192000" y="6858000"/>
                  </a:lnTo>
                  <a:lnTo>
                    <a:pt x="0" y="6858000"/>
                  </a:lnTo>
                  <a:close/>
                </a:path>
              </a:pathLst>
            </a:custGeom>
            <a:solidFill>
              <a:srgbClr val="FFFFFF"/>
            </a:solidFill>
          </p:spPr>
        </p:sp>
        <p:sp>
          <p:nvSpPr>
            <p:cNvPr id="4" name="Freeform 4"/>
            <p:cNvSpPr/>
            <p:nvPr/>
          </p:nvSpPr>
          <p:spPr>
            <a:xfrm>
              <a:off x="63500" y="63500"/>
              <a:ext cx="12192000" cy="323850"/>
            </a:xfrm>
            <a:custGeom>
              <a:avLst/>
              <a:gdLst/>
              <a:ahLst/>
              <a:cxnLst/>
              <a:rect l="l" t="t" r="r" b="b"/>
              <a:pathLst>
                <a:path w="12192000" h="323850">
                  <a:moveTo>
                    <a:pt x="0" y="0"/>
                  </a:moveTo>
                  <a:lnTo>
                    <a:pt x="12192000" y="0"/>
                  </a:lnTo>
                  <a:lnTo>
                    <a:pt x="12192000" y="323850"/>
                  </a:lnTo>
                  <a:lnTo>
                    <a:pt x="0" y="323850"/>
                  </a:lnTo>
                  <a:close/>
                </a:path>
              </a:pathLst>
            </a:custGeom>
            <a:solidFill>
              <a:srgbClr val="3B3A39"/>
            </a:solidFill>
          </p:spPr>
        </p:sp>
      </p:grpSp>
      <p:grpSp>
        <p:nvGrpSpPr>
          <p:cNvPr id="5" name="Group 5"/>
          <p:cNvGrpSpPr>
            <a:grpSpLocks noChangeAspect="1"/>
          </p:cNvGrpSpPr>
          <p:nvPr/>
        </p:nvGrpSpPr>
        <p:grpSpPr>
          <a:xfrm>
            <a:off x="562928" y="771525"/>
            <a:ext cx="17162145" cy="1718786"/>
            <a:chOff x="0" y="0"/>
            <a:chExt cx="12204192" cy="1222248"/>
          </a:xfrm>
        </p:grpSpPr>
        <p:sp>
          <p:nvSpPr>
            <p:cNvPr id="6" name="Freeform 6"/>
            <p:cNvSpPr/>
            <p:nvPr/>
          </p:nvSpPr>
          <p:spPr>
            <a:xfrm>
              <a:off x="0" y="0"/>
              <a:ext cx="12204192" cy="1222248"/>
            </a:xfrm>
            <a:custGeom>
              <a:avLst/>
              <a:gdLst/>
              <a:ahLst/>
              <a:cxnLst/>
              <a:rect l="l" t="t" r="r" b="b"/>
              <a:pathLst>
                <a:path w="12204192" h="1222248">
                  <a:moveTo>
                    <a:pt x="0" y="0"/>
                  </a:moveTo>
                  <a:lnTo>
                    <a:pt x="12204192" y="0"/>
                  </a:lnTo>
                  <a:lnTo>
                    <a:pt x="12204192" y="1222248"/>
                  </a:lnTo>
                  <a:lnTo>
                    <a:pt x="0" y="1222248"/>
                  </a:lnTo>
                  <a:close/>
                </a:path>
              </a:pathLst>
            </a:custGeom>
            <a:solidFill>
              <a:srgbClr val="3B3A39"/>
            </a:solidFill>
          </p:spPr>
        </p:sp>
      </p:grpSp>
      <p:sp>
        <p:nvSpPr>
          <p:cNvPr id="7" name="Freeform 7"/>
          <p:cNvSpPr/>
          <p:nvPr/>
        </p:nvSpPr>
        <p:spPr>
          <a:xfrm>
            <a:off x="571500" y="771525"/>
            <a:ext cx="17145000" cy="1795939"/>
          </a:xfrm>
          <a:custGeom>
            <a:avLst/>
            <a:gdLst/>
            <a:ahLst/>
            <a:cxnLst/>
            <a:rect l="l" t="t" r="r" b="b"/>
            <a:pathLst>
              <a:path w="17145000" h="1795939">
                <a:moveTo>
                  <a:pt x="0" y="0"/>
                </a:moveTo>
                <a:lnTo>
                  <a:pt x="17145000" y="0"/>
                </a:lnTo>
                <a:lnTo>
                  <a:pt x="17145000" y="1795939"/>
                </a:lnTo>
                <a:lnTo>
                  <a:pt x="0" y="1795939"/>
                </a:lnTo>
                <a:lnTo>
                  <a:pt x="0" y="0"/>
                </a:lnTo>
                <a:close/>
              </a:path>
            </a:pathLst>
          </a:custGeom>
          <a:blipFill>
            <a:blip r:embed="rId4"/>
            <a:stretch>
              <a:fillRect/>
            </a:stretch>
          </a:blipFill>
        </p:spPr>
      </p:sp>
      <p:sp>
        <p:nvSpPr>
          <p:cNvPr id="8" name="Freeform 8"/>
          <p:cNvSpPr/>
          <p:nvPr/>
        </p:nvSpPr>
        <p:spPr>
          <a:xfrm>
            <a:off x="251685" y="126291"/>
            <a:ext cx="17596965" cy="9928528"/>
          </a:xfrm>
          <a:custGeom>
            <a:avLst/>
            <a:gdLst/>
            <a:ahLst/>
            <a:cxnLst/>
            <a:rect l="l" t="t" r="r" b="b"/>
            <a:pathLst>
              <a:path w="17596965" h="9928528">
                <a:moveTo>
                  <a:pt x="0" y="0"/>
                </a:moveTo>
                <a:lnTo>
                  <a:pt x="17596965" y="0"/>
                </a:lnTo>
                <a:lnTo>
                  <a:pt x="17596965" y="9928528"/>
                </a:lnTo>
                <a:lnTo>
                  <a:pt x="0" y="992852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9" name="Freeform 9"/>
          <p:cNvSpPr/>
          <p:nvPr/>
        </p:nvSpPr>
        <p:spPr>
          <a:xfrm>
            <a:off x="865148" y="629543"/>
            <a:ext cx="2250281" cy="937617"/>
          </a:xfrm>
          <a:custGeom>
            <a:avLst/>
            <a:gdLst/>
            <a:ahLst/>
            <a:cxnLst/>
            <a:rect l="l" t="t" r="r" b="b"/>
            <a:pathLst>
              <a:path w="2250281" h="937617">
                <a:moveTo>
                  <a:pt x="0" y="0"/>
                </a:moveTo>
                <a:lnTo>
                  <a:pt x="2250282" y="0"/>
                </a:lnTo>
                <a:lnTo>
                  <a:pt x="2250282" y="937617"/>
                </a:lnTo>
                <a:lnTo>
                  <a:pt x="0" y="937617"/>
                </a:lnTo>
                <a:lnTo>
                  <a:pt x="0" y="0"/>
                </a:lnTo>
                <a:close/>
              </a:path>
            </a:pathLst>
          </a:custGeom>
          <a:blipFill>
            <a:blip r:embed="rId7"/>
            <a:stretch>
              <a:fillRect/>
            </a:stretch>
          </a:blipFill>
        </p:spPr>
      </p:sp>
      <p:grpSp>
        <p:nvGrpSpPr>
          <p:cNvPr id="10" name="Group 10"/>
          <p:cNvGrpSpPr>
            <a:grpSpLocks noChangeAspect="1"/>
          </p:cNvGrpSpPr>
          <p:nvPr/>
        </p:nvGrpSpPr>
        <p:grpSpPr>
          <a:xfrm>
            <a:off x="14749102" y="506929"/>
            <a:ext cx="2384227" cy="1031379"/>
            <a:chOff x="0" y="0"/>
            <a:chExt cx="1695450" cy="733425"/>
          </a:xfrm>
        </p:grpSpPr>
        <p:sp>
          <p:nvSpPr>
            <p:cNvPr id="11" name="Freeform 11"/>
            <p:cNvSpPr/>
            <p:nvPr/>
          </p:nvSpPr>
          <p:spPr>
            <a:xfrm>
              <a:off x="0" y="0"/>
              <a:ext cx="1695450" cy="733425"/>
            </a:xfrm>
            <a:custGeom>
              <a:avLst/>
              <a:gdLst/>
              <a:ahLst/>
              <a:cxnLst/>
              <a:rect l="l" t="t" r="r" b="b"/>
              <a:pathLst>
                <a:path w="1695450" h="733425">
                  <a:moveTo>
                    <a:pt x="0" y="0"/>
                  </a:moveTo>
                  <a:lnTo>
                    <a:pt x="1695450" y="0"/>
                  </a:lnTo>
                  <a:lnTo>
                    <a:pt x="1695450" y="733425"/>
                  </a:lnTo>
                  <a:lnTo>
                    <a:pt x="0" y="733425"/>
                  </a:lnTo>
                  <a:close/>
                </a:path>
              </a:pathLst>
            </a:custGeom>
            <a:solidFill>
              <a:srgbClr val="FFFFFF"/>
            </a:solidFill>
          </p:spPr>
        </p:sp>
      </p:grpSp>
      <p:sp>
        <p:nvSpPr>
          <p:cNvPr id="12" name="TextBox 12"/>
          <p:cNvSpPr txBox="1"/>
          <p:nvPr/>
        </p:nvSpPr>
        <p:spPr>
          <a:xfrm>
            <a:off x="1259068" y="4367476"/>
            <a:ext cx="1098325" cy="1976509"/>
          </a:xfrm>
          <a:prstGeom prst="rect">
            <a:avLst/>
          </a:prstGeom>
        </p:spPr>
        <p:txBody>
          <a:bodyPr lIns="0" tIns="0" rIns="0" bIns="0" rtlCol="0" anchor="t">
            <a:spAutoFit/>
          </a:bodyPr>
          <a:lstStyle/>
          <a:p>
            <a:pPr algn="r">
              <a:lnSpc>
                <a:spcPts val="3164"/>
              </a:lnSpc>
            </a:pPr>
            <a:r>
              <a:rPr lang="en-US" sz="1265" spc="-22">
                <a:solidFill>
                  <a:srgbClr val="605E5C"/>
                </a:solidFill>
                <a:latin typeface="Open Sans"/>
                <a:ea typeface="Open Sans"/>
                <a:cs typeface="Open Sans"/>
                <a:sym typeface="Open Sans"/>
              </a:rPr>
              <a:t>Vaaste Song: … Lut Gaye (Full… Full Song: KH… Official Video… Saiyaan Ji ► …</a:t>
            </a:r>
          </a:p>
        </p:txBody>
      </p:sp>
      <p:sp>
        <p:nvSpPr>
          <p:cNvPr id="13" name="TextBox 13"/>
          <p:cNvSpPr txBox="1"/>
          <p:nvPr/>
        </p:nvSpPr>
        <p:spPr>
          <a:xfrm>
            <a:off x="1267654" y="7440865"/>
            <a:ext cx="1089444"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Official Video…</a:t>
            </a:r>
          </a:p>
        </p:txBody>
      </p:sp>
      <p:sp>
        <p:nvSpPr>
          <p:cNvPr id="14" name="TextBox 14"/>
          <p:cNvSpPr txBox="1"/>
          <p:nvPr/>
        </p:nvSpPr>
        <p:spPr>
          <a:xfrm>
            <a:off x="1259068" y="7900176"/>
            <a:ext cx="1098177"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Lut Gaye (Full…</a:t>
            </a:r>
          </a:p>
        </p:txBody>
      </p:sp>
      <p:sp>
        <p:nvSpPr>
          <p:cNvPr id="15" name="TextBox 15"/>
          <p:cNvSpPr txBox="1"/>
          <p:nvPr/>
        </p:nvSpPr>
        <p:spPr>
          <a:xfrm>
            <a:off x="1271632" y="8359488"/>
            <a:ext cx="1085520"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Vaaste Song: …</a:t>
            </a:r>
          </a:p>
        </p:txBody>
      </p:sp>
      <p:sp>
        <p:nvSpPr>
          <p:cNvPr id="16" name="TextBox 16"/>
          <p:cNvSpPr txBox="1"/>
          <p:nvPr/>
        </p:nvSpPr>
        <p:spPr>
          <a:xfrm>
            <a:off x="1275195" y="8818814"/>
            <a:ext cx="1081756"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Full Song: KH…</a:t>
            </a:r>
          </a:p>
        </p:txBody>
      </p:sp>
      <p:sp>
        <p:nvSpPr>
          <p:cNvPr id="17" name="TextBox 17"/>
          <p:cNvSpPr txBox="1"/>
          <p:nvPr/>
        </p:nvSpPr>
        <p:spPr>
          <a:xfrm>
            <a:off x="1312646" y="9278125"/>
            <a:ext cx="1043501"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Saiyaan Ji ► …</a:t>
            </a:r>
          </a:p>
        </p:txBody>
      </p:sp>
      <p:sp>
        <p:nvSpPr>
          <p:cNvPr id="18" name="TextBox 18"/>
          <p:cNvSpPr txBox="1"/>
          <p:nvPr/>
        </p:nvSpPr>
        <p:spPr>
          <a:xfrm>
            <a:off x="4486909" y="5174952"/>
            <a:ext cx="359523"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7.1M</a:t>
            </a:r>
          </a:p>
        </p:txBody>
      </p:sp>
      <p:sp>
        <p:nvSpPr>
          <p:cNvPr id="19" name="TextBox 19"/>
          <p:cNvSpPr txBox="1"/>
          <p:nvPr/>
        </p:nvSpPr>
        <p:spPr>
          <a:xfrm>
            <a:off x="4305092" y="5579078"/>
            <a:ext cx="368376" cy="764157"/>
          </a:xfrm>
          <a:prstGeom prst="rect">
            <a:avLst/>
          </a:prstGeom>
        </p:spPr>
        <p:txBody>
          <a:bodyPr lIns="0" tIns="0" rIns="0" bIns="0" rtlCol="0" anchor="t">
            <a:spAutoFit/>
          </a:bodyPr>
          <a:lstStyle/>
          <a:p>
            <a:pPr algn="just">
              <a:lnSpc>
                <a:spcPts val="3164"/>
              </a:lnSpc>
            </a:pPr>
            <a:r>
              <a:rPr lang="en-US" sz="1265" spc="-22">
                <a:solidFill>
                  <a:srgbClr val="605E5C"/>
                </a:solidFill>
                <a:latin typeface="Open Sans"/>
                <a:ea typeface="Open Sans"/>
                <a:cs typeface="Open Sans"/>
                <a:sym typeface="Open Sans"/>
              </a:rPr>
              <a:t>6.4M 6.4M</a:t>
            </a:r>
          </a:p>
        </p:txBody>
      </p:sp>
      <p:sp>
        <p:nvSpPr>
          <p:cNvPr id="20" name="TextBox 20"/>
          <p:cNvSpPr txBox="1"/>
          <p:nvPr/>
        </p:nvSpPr>
        <p:spPr>
          <a:xfrm>
            <a:off x="4392732" y="7898663"/>
            <a:ext cx="477435"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0.0034</a:t>
            </a:r>
          </a:p>
        </p:txBody>
      </p:sp>
      <p:sp>
        <p:nvSpPr>
          <p:cNvPr id="21" name="TextBox 21"/>
          <p:cNvSpPr txBox="1"/>
          <p:nvPr/>
        </p:nvSpPr>
        <p:spPr>
          <a:xfrm>
            <a:off x="4202449" y="8357975"/>
            <a:ext cx="477435"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0.0031</a:t>
            </a:r>
          </a:p>
        </p:txBody>
      </p:sp>
      <p:sp>
        <p:nvSpPr>
          <p:cNvPr id="22" name="TextBox 22"/>
          <p:cNvSpPr txBox="1"/>
          <p:nvPr/>
        </p:nvSpPr>
        <p:spPr>
          <a:xfrm>
            <a:off x="4030598" y="8817287"/>
            <a:ext cx="477435"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0.0028</a:t>
            </a:r>
          </a:p>
        </p:txBody>
      </p:sp>
      <p:sp>
        <p:nvSpPr>
          <p:cNvPr id="23" name="TextBox 23"/>
          <p:cNvSpPr txBox="1"/>
          <p:nvPr/>
        </p:nvSpPr>
        <p:spPr>
          <a:xfrm>
            <a:off x="3913971" y="9276598"/>
            <a:ext cx="477435"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0.0025</a:t>
            </a:r>
          </a:p>
        </p:txBody>
      </p:sp>
      <p:sp>
        <p:nvSpPr>
          <p:cNvPr id="24" name="TextBox 24"/>
          <p:cNvSpPr txBox="1"/>
          <p:nvPr/>
        </p:nvSpPr>
        <p:spPr>
          <a:xfrm>
            <a:off x="5061762" y="7572688"/>
            <a:ext cx="477435"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0.0047</a:t>
            </a:r>
          </a:p>
        </p:txBody>
      </p:sp>
      <p:sp>
        <p:nvSpPr>
          <p:cNvPr id="25" name="TextBox 25"/>
          <p:cNvSpPr txBox="1"/>
          <p:nvPr/>
        </p:nvSpPr>
        <p:spPr>
          <a:xfrm>
            <a:off x="5411118" y="4366726"/>
            <a:ext cx="447900" cy="360030"/>
          </a:xfrm>
          <a:prstGeom prst="rect">
            <a:avLst/>
          </a:prstGeom>
        </p:spPr>
        <p:txBody>
          <a:bodyPr lIns="0" tIns="0" rIns="0" bIns="0" rtlCol="0" anchor="t">
            <a:spAutoFit/>
          </a:bodyPr>
          <a:lstStyle/>
          <a:p>
            <a:pPr algn="l">
              <a:lnSpc>
                <a:spcPts val="3164"/>
              </a:lnSpc>
            </a:pPr>
            <a:r>
              <a:rPr lang="en-US" sz="1265" spc="-22">
                <a:solidFill>
                  <a:srgbClr val="FFFFFF"/>
                </a:solidFill>
                <a:latin typeface="Open Sans"/>
                <a:ea typeface="Open Sans"/>
                <a:cs typeface="Open Sans"/>
                <a:sym typeface="Open Sans"/>
              </a:rPr>
              <a:t>12.8M</a:t>
            </a:r>
          </a:p>
        </p:txBody>
      </p:sp>
      <p:sp>
        <p:nvSpPr>
          <p:cNvPr id="26" name="TextBox 26"/>
          <p:cNvSpPr txBox="1"/>
          <p:nvPr/>
        </p:nvSpPr>
        <p:spPr>
          <a:xfrm>
            <a:off x="5487641" y="4770839"/>
            <a:ext cx="447900"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10.7M</a:t>
            </a:r>
          </a:p>
        </p:txBody>
      </p:sp>
      <p:sp>
        <p:nvSpPr>
          <p:cNvPr id="27" name="TextBox 27"/>
          <p:cNvSpPr txBox="1"/>
          <p:nvPr/>
        </p:nvSpPr>
        <p:spPr>
          <a:xfrm>
            <a:off x="6902814" y="7649291"/>
            <a:ext cx="523231"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11.75%</a:t>
            </a:r>
          </a:p>
        </p:txBody>
      </p:sp>
      <p:sp>
        <p:nvSpPr>
          <p:cNvPr id="28" name="TextBox 28"/>
          <p:cNvSpPr txBox="1"/>
          <p:nvPr/>
        </p:nvSpPr>
        <p:spPr>
          <a:xfrm>
            <a:off x="7101736" y="4367476"/>
            <a:ext cx="1018868" cy="1976509"/>
          </a:xfrm>
          <a:prstGeom prst="rect">
            <a:avLst/>
          </a:prstGeom>
        </p:spPr>
        <p:txBody>
          <a:bodyPr lIns="0" tIns="0" rIns="0" bIns="0" rtlCol="0" anchor="t">
            <a:spAutoFit/>
          </a:bodyPr>
          <a:lstStyle/>
          <a:p>
            <a:pPr algn="r">
              <a:lnSpc>
                <a:spcPts val="3164"/>
              </a:lnSpc>
            </a:pPr>
            <a:r>
              <a:rPr lang="en-US" sz="1265" spc="-22">
                <a:solidFill>
                  <a:srgbClr val="605E5C"/>
                </a:solidFill>
                <a:latin typeface="Open Sans"/>
                <a:ea typeface="Open Sans"/>
                <a:cs typeface="Open Sans"/>
                <a:sym typeface="Open Sans"/>
              </a:rPr>
              <a:t>Vaaste Song… Lut Gaye (Fu… Saiyaan Ji ►… Full Song: K… Official Vide…</a:t>
            </a:r>
          </a:p>
        </p:txBody>
      </p:sp>
      <p:sp>
        <p:nvSpPr>
          <p:cNvPr id="29" name="TextBox 29"/>
          <p:cNvSpPr txBox="1"/>
          <p:nvPr/>
        </p:nvSpPr>
        <p:spPr>
          <a:xfrm>
            <a:off x="8467389" y="9260211"/>
            <a:ext cx="523231"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88.25%</a:t>
            </a:r>
          </a:p>
        </p:txBody>
      </p:sp>
      <p:sp>
        <p:nvSpPr>
          <p:cNvPr id="30" name="TextBox 30"/>
          <p:cNvSpPr txBox="1"/>
          <p:nvPr/>
        </p:nvSpPr>
        <p:spPr>
          <a:xfrm>
            <a:off x="8521154" y="447708"/>
            <a:ext cx="1270203" cy="226680"/>
          </a:xfrm>
          <a:prstGeom prst="rect">
            <a:avLst/>
          </a:prstGeom>
        </p:spPr>
        <p:txBody>
          <a:bodyPr lIns="0" tIns="0" rIns="0" bIns="0" rtlCol="0" anchor="t">
            <a:spAutoFit/>
          </a:bodyPr>
          <a:lstStyle/>
          <a:p>
            <a:pPr algn="l">
              <a:lnSpc>
                <a:spcPts val="1771"/>
              </a:lnSpc>
            </a:pPr>
            <a:r>
              <a:rPr lang="en-US" sz="1265" spc="-22">
                <a:solidFill>
                  <a:srgbClr val="FFFFFF"/>
                </a:solidFill>
                <a:latin typeface="Open Sans"/>
                <a:ea typeface="Open Sans"/>
                <a:cs typeface="Open Sans"/>
                <a:sym typeface="Open Sans"/>
              </a:rPr>
              <a:t>Power BI Desktop</a:t>
            </a:r>
          </a:p>
        </p:txBody>
      </p:sp>
      <p:sp>
        <p:nvSpPr>
          <p:cNvPr id="31" name="TextBox 31"/>
          <p:cNvSpPr txBox="1"/>
          <p:nvPr/>
        </p:nvSpPr>
        <p:spPr>
          <a:xfrm>
            <a:off x="9756626" y="6116541"/>
            <a:ext cx="447900"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0.15M</a:t>
            </a:r>
          </a:p>
        </p:txBody>
      </p:sp>
      <p:sp>
        <p:nvSpPr>
          <p:cNvPr id="32" name="TextBox 32"/>
          <p:cNvSpPr txBox="1"/>
          <p:nvPr/>
        </p:nvSpPr>
        <p:spPr>
          <a:xfrm>
            <a:off x="10338310" y="7742611"/>
            <a:ext cx="434853"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6.26%</a:t>
            </a:r>
          </a:p>
        </p:txBody>
      </p:sp>
      <p:sp>
        <p:nvSpPr>
          <p:cNvPr id="33" name="TextBox 33"/>
          <p:cNvSpPr txBox="1"/>
          <p:nvPr/>
        </p:nvSpPr>
        <p:spPr>
          <a:xfrm>
            <a:off x="10986538" y="4366726"/>
            <a:ext cx="447900" cy="360030"/>
          </a:xfrm>
          <a:prstGeom prst="rect">
            <a:avLst/>
          </a:prstGeom>
        </p:spPr>
        <p:txBody>
          <a:bodyPr lIns="0" tIns="0" rIns="0" bIns="0" rtlCol="0" anchor="t">
            <a:spAutoFit/>
          </a:bodyPr>
          <a:lstStyle/>
          <a:p>
            <a:pPr algn="l">
              <a:lnSpc>
                <a:spcPts val="3164"/>
              </a:lnSpc>
            </a:pPr>
            <a:r>
              <a:rPr lang="en-US" sz="1265" spc="-22">
                <a:solidFill>
                  <a:srgbClr val="FFFFFF"/>
                </a:solidFill>
                <a:latin typeface="Open Sans"/>
                <a:ea typeface="Open Sans"/>
                <a:cs typeface="Open Sans"/>
                <a:sym typeface="Open Sans"/>
              </a:rPr>
              <a:t>0.35M</a:t>
            </a:r>
          </a:p>
        </p:txBody>
      </p:sp>
      <p:sp>
        <p:nvSpPr>
          <p:cNvPr id="34" name="TextBox 34"/>
          <p:cNvSpPr txBox="1"/>
          <p:nvPr/>
        </p:nvSpPr>
        <p:spPr>
          <a:xfrm>
            <a:off x="10854683" y="4770839"/>
            <a:ext cx="447900" cy="360030"/>
          </a:xfrm>
          <a:prstGeom prst="rect">
            <a:avLst/>
          </a:prstGeom>
        </p:spPr>
        <p:txBody>
          <a:bodyPr lIns="0" tIns="0" rIns="0" bIns="0" rtlCol="0" anchor="t">
            <a:spAutoFit/>
          </a:bodyPr>
          <a:lstStyle/>
          <a:p>
            <a:pPr algn="l">
              <a:lnSpc>
                <a:spcPts val="3164"/>
              </a:lnSpc>
            </a:pPr>
            <a:r>
              <a:rPr lang="en-US" sz="1265" spc="-22">
                <a:solidFill>
                  <a:srgbClr val="FFFFFF"/>
                </a:solidFill>
                <a:latin typeface="Open Sans"/>
                <a:ea typeface="Open Sans"/>
                <a:cs typeface="Open Sans"/>
                <a:sym typeface="Open Sans"/>
              </a:rPr>
              <a:t>0.34M</a:t>
            </a:r>
          </a:p>
        </p:txBody>
      </p:sp>
      <p:sp>
        <p:nvSpPr>
          <p:cNvPr id="35" name="TextBox 35"/>
          <p:cNvSpPr txBox="1"/>
          <p:nvPr/>
        </p:nvSpPr>
        <p:spPr>
          <a:xfrm>
            <a:off x="10991682" y="5174952"/>
            <a:ext cx="447900"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0.28M</a:t>
            </a:r>
          </a:p>
        </p:txBody>
      </p:sp>
      <p:sp>
        <p:nvSpPr>
          <p:cNvPr id="36" name="TextBox 36"/>
          <p:cNvSpPr txBox="1"/>
          <p:nvPr/>
        </p:nvSpPr>
        <p:spPr>
          <a:xfrm>
            <a:off x="10691725" y="5579078"/>
            <a:ext cx="447900"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0.25M</a:t>
            </a:r>
          </a:p>
        </p:txBody>
      </p:sp>
      <p:sp>
        <p:nvSpPr>
          <p:cNvPr id="37" name="TextBox 37"/>
          <p:cNvSpPr txBox="1"/>
          <p:nvPr/>
        </p:nvSpPr>
        <p:spPr>
          <a:xfrm>
            <a:off x="11476818" y="9166891"/>
            <a:ext cx="523231"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93.74%</a:t>
            </a:r>
          </a:p>
        </p:txBody>
      </p:sp>
      <p:sp>
        <p:nvSpPr>
          <p:cNvPr id="38" name="TextBox 38"/>
          <p:cNvSpPr txBox="1"/>
          <p:nvPr/>
        </p:nvSpPr>
        <p:spPr>
          <a:xfrm>
            <a:off x="13216259" y="7634302"/>
            <a:ext cx="183478"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4K</a:t>
            </a:r>
          </a:p>
        </p:txBody>
      </p:sp>
      <p:sp>
        <p:nvSpPr>
          <p:cNvPr id="39" name="TextBox 39"/>
          <p:cNvSpPr txBox="1"/>
          <p:nvPr/>
        </p:nvSpPr>
        <p:spPr>
          <a:xfrm>
            <a:off x="13216259" y="8449199"/>
            <a:ext cx="183478"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2K</a:t>
            </a:r>
          </a:p>
        </p:txBody>
      </p:sp>
      <p:sp>
        <p:nvSpPr>
          <p:cNvPr id="40" name="TextBox 40"/>
          <p:cNvSpPr txBox="1"/>
          <p:nvPr/>
        </p:nvSpPr>
        <p:spPr>
          <a:xfrm>
            <a:off x="12549185" y="4367476"/>
            <a:ext cx="1018868" cy="1976509"/>
          </a:xfrm>
          <a:prstGeom prst="rect">
            <a:avLst/>
          </a:prstGeom>
        </p:spPr>
        <p:txBody>
          <a:bodyPr lIns="0" tIns="0" rIns="0" bIns="0" rtlCol="0" anchor="t">
            <a:spAutoFit/>
          </a:bodyPr>
          <a:lstStyle/>
          <a:p>
            <a:pPr algn="r">
              <a:lnSpc>
                <a:spcPts val="3164"/>
              </a:lnSpc>
            </a:pPr>
            <a:r>
              <a:rPr lang="en-US" sz="1265" spc="-22">
                <a:solidFill>
                  <a:srgbClr val="605E5C"/>
                </a:solidFill>
                <a:latin typeface="Open Sans"/>
                <a:ea typeface="Open Sans"/>
                <a:cs typeface="Open Sans"/>
                <a:sym typeface="Open Sans"/>
              </a:rPr>
              <a:t>Vaaste Song… Lut Gaye (Fu… Full Song: K… Official Vide… Saiyaan Ji ►…</a:t>
            </a:r>
          </a:p>
        </p:txBody>
      </p:sp>
      <p:sp>
        <p:nvSpPr>
          <p:cNvPr id="41" name="TextBox 41"/>
          <p:cNvSpPr txBox="1"/>
          <p:nvPr/>
        </p:nvSpPr>
        <p:spPr>
          <a:xfrm>
            <a:off x="13216259" y="9265517"/>
            <a:ext cx="183478" cy="225259"/>
          </a:xfrm>
          <a:prstGeom prst="rect">
            <a:avLst/>
          </a:prstGeom>
        </p:spPr>
        <p:txBody>
          <a:bodyPr lIns="0" tIns="0" rIns="0" bIns="0" rtlCol="0" anchor="t">
            <a:spAutoFit/>
          </a:bodyPr>
          <a:lstStyle/>
          <a:p>
            <a:pPr algn="l">
              <a:lnSpc>
                <a:spcPts val="1665"/>
              </a:lnSpc>
            </a:pPr>
            <a:r>
              <a:rPr lang="en-US" sz="1265" spc="-22">
                <a:solidFill>
                  <a:srgbClr val="605E5C"/>
                </a:solidFill>
                <a:latin typeface="Open Sans"/>
                <a:ea typeface="Open Sans"/>
                <a:cs typeface="Open Sans"/>
                <a:sym typeface="Open Sans"/>
              </a:rPr>
              <a:t>0K</a:t>
            </a:r>
            <a:r>
              <a:rPr lang="en-US" sz="1265" spc="-22">
                <a:solidFill>
                  <a:srgbClr val="FFFFFF"/>
                </a:solidFill>
                <a:latin typeface="Open Sans"/>
                <a:ea typeface="Open Sans"/>
                <a:cs typeface="Open Sans"/>
                <a:sym typeface="Open Sans"/>
              </a:rPr>
              <a:t> </a:t>
            </a:r>
          </a:p>
        </p:txBody>
      </p:sp>
      <p:sp>
        <p:nvSpPr>
          <p:cNvPr id="42" name="TextBox 42"/>
          <p:cNvSpPr txBox="1"/>
          <p:nvPr/>
        </p:nvSpPr>
        <p:spPr>
          <a:xfrm>
            <a:off x="13530200" y="9265517"/>
            <a:ext cx="307404" cy="217155"/>
          </a:xfrm>
          <a:prstGeom prst="rect">
            <a:avLst/>
          </a:prstGeom>
        </p:spPr>
        <p:txBody>
          <a:bodyPr lIns="0" tIns="0" rIns="0" bIns="0" rtlCol="0" anchor="t">
            <a:spAutoFit/>
          </a:bodyPr>
          <a:lstStyle/>
          <a:p>
            <a:pPr algn="l">
              <a:lnSpc>
                <a:spcPts val="1665"/>
              </a:lnSpc>
            </a:pPr>
            <a:r>
              <a:rPr lang="en-US" sz="1265" spc="-22">
                <a:solidFill>
                  <a:srgbClr val="605E5C"/>
                </a:solidFill>
                <a:latin typeface="Open Sans"/>
                <a:ea typeface="Open Sans"/>
                <a:cs typeface="Open Sans"/>
                <a:sym typeface="Open Sans"/>
              </a:rPr>
              <a:t>0.0K</a:t>
            </a:r>
          </a:p>
        </p:txBody>
      </p:sp>
      <p:sp>
        <p:nvSpPr>
          <p:cNvPr id="43" name="TextBox 43"/>
          <p:cNvSpPr txBox="1"/>
          <p:nvPr/>
        </p:nvSpPr>
        <p:spPr>
          <a:xfrm>
            <a:off x="13497544" y="9485147"/>
            <a:ext cx="353522" cy="217155"/>
          </a:xfrm>
          <a:prstGeom prst="rect">
            <a:avLst/>
          </a:prstGeom>
        </p:spPr>
        <p:txBody>
          <a:bodyPr lIns="0" tIns="0" rIns="0" bIns="0" rtlCol="0" anchor="t">
            <a:spAutoFit/>
          </a:bodyPr>
          <a:lstStyle/>
          <a:p>
            <a:pPr algn="l">
              <a:lnSpc>
                <a:spcPts val="1665"/>
              </a:lnSpc>
            </a:pPr>
            <a:r>
              <a:rPr lang="en-US" sz="1265" spc="-22">
                <a:solidFill>
                  <a:srgbClr val="605E5C"/>
                </a:solidFill>
                <a:latin typeface="Open Sans"/>
                <a:ea typeface="Open Sans"/>
                <a:cs typeface="Open Sans"/>
                <a:sym typeface="Open Sans"/>
              </a:rPr>
              <a:t>2010</a:t>
            </a:r>
          </a:p>
        </p:txBody>
      </p:sp>
      <p:sp>
        <p:nvSpPr>
          <p:cNvPr id="44" name="TextBox 44"/>
          <p:cNvSpPr txBox="1"/>
          <p:nvPr/>
        </p:nvSpPr>
        <p:spPr>
          <a:xfrm>
            <a:off x="13779512" y="7325009"/>
            <a:ext cx="307404"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4.1K</a:t>
            </a:r>
          </a:p>
        </p:txBody>
      </p:sp>
      <p:sp>
        <p:nvSpPr>
          <p:cNvPr id="45" name="TextBox 45"/>
          <p:cNvSpPr txBox="1"/>
          <p:nvPr/>
        </p:nvSpPr>
        <p:spPr>
          <a:xfrm>
            <a:off x="14045568" y="9189876"/>
            <a:ext cx="307404"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0.8K</a:t>
            </a:r>
          </a:p>
        </p:txBody>
      </p:sp>
      <p:sp>
        <p:nvSpPr>
          <p:cNvPr id="46" name="TextBox 46"/>
          <p:cNvSpPr txBox="1"/>
          <p:nvPr/>
        </p:nvSpPr>
        <p:spPr>
          <a:xfrm>
            <a:off x="14828559" y="9475622"/>
            <a:ext cx="353522"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2015</a:t>
            </a:r>
          </a:p>
        </p:txBody>
      </p:sp>
      <p:sp>
        <p:nvSpPr>
          <p:cNvPr id="47" name="TextBox 47"/>
          <p:cNvSpPr txBox="1"/>
          <p:nvPr/>
        </p:nvSpPr>
        <p:spPr>
          <a:xfrm>
            <a:off x="14960267" y="6116541"/>
            <a:ext cx="401461"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0.6bn</a:t>
            </a:r>
          </a:p>
        </p:txBody>
      </p:sp>
      <p:sp>
        <p:nvSpPr>
          <p:cNvPr id="48" name="TextBox 48"/>
          <p:cNvSpPr txBox="1"/>
          <p:nvPr/>
        </p:nvSpPr>
        <p:spPr>
          <a:xfrm>
            <a:off x="15110527" y="8351794"/>
            <a:ext cx="307404"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1.6K</a:t>
            </a:r>
          </a:p>
        </p:txBody>
      </p:sp>
      <p:sp>
        <p:nvSpPr>
          <p:cNvPr id="49" name="TextBox 49"/>
          <p:cNvSpPr txBox="1"/>
          <p:nvPr/>
        </p:nvSpPr>
        <p:spPr>
          <a:xfrm>
            <a:off x="15747290" y="5174952"/>
            <a:ext cx="401461"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0.9bn</a:t>
            </a:r>
          </a:p>
        </p:txBody>
      </p:sp>
      <p:sp>
        <p:nvSpPr>
          <p:cNvPr id="50" name="TextBox 50"/>
          <p:cNvSpPr txBox="1"/>
          <p:nvPr/>
        </p:nvSpPr>
        <p:spPr>
          <a:xfrm>
            <a:off x="15627810" y="5579078"/>
            <a:ext cx="401461"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0.9bn</a:t>
            </a:r>
          </a:p>
        </p:txBody>
      </p:sp>
      <p:sp>
        <p:nvSpPr>
          <p:cNvPr id="51" name="TextBox 51"/>
          <p:cNvSpPr txBox="1"/>
          <p:nvPr/>
        </p:nvSpPr>
        <p:spPr>
          <a:xfrm>
            <a:off x="16159587" y="9475622"/>
            <a:ext cx="353522"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2020</a:t>
            </a:r>
          </a:p>
        </p:txBody>
      </p:sp>
      <p:sp>
        <p:nvSpPr>
          <p:cNvPr id="52" name="TextBox 52"/>
          <p:cNvSpPr txBox="1"/>
          <p:nvPr/>
        </p:nvSpPr>
        <p:spPr>
          <a:xfrm>
            <a:off x="16384320" y="4366726"/>
            <a:ext cx="401461" cy="360030"/>
          </a:xfrm>
          <a:prstGeom prst="rect">
            <a:avLst/>
          </a:prstGeom>
        </p:spPr>
        <p:txBody>
          <a:bodyPr lIns="0" tIns="0" rIns="0" bIns="0" rtlCol="0" anchor="t">
            <a:spAutoFit/>
          </a:bodyPr>
          <a:lstStyle/>
          <a:p>
            <a:pPr algn="l">
              <a:lnSpc>
                <a:spcPts val="3164"/>
              </a:lnSpc>
            </a:pPr>
            <a:r>
              <a:rPr lang="en-US" sz="1265" spc="-22">
                <a:solidFill>
                  <a:srgbClr val="FFFFFF"/>
                </a:solidFill>
                <a:latin typeface="Open Sans"/>
                <a:ea typeface="Open Sans"/>
                <a:cs typeface="Open Sans"/>
                <a:sym typeface="Open Sans"/>
              </a:rPr>
              <a:t>1.5bn</a:t>
            </a:r>
          </a:p>
        </p:txBody>
      </p:sp>
      <p:sp>
        <p:nvSpPr>
          <p:cNvPr id="53" name="TextBox 53"/>
          <p:cNvSpPr txBox="1"/>
          <p:nvPr/>
        </p:nvSpPr>
        <p:spPr>
          <a:xfrm>
            <a:off x="16567249" y="4770839"/>
            <a:ext cx="401461" cy="360030"/>
          </a:xfrm>
          <a:prstGeom prst="rect">
            <a:avLst/>
          </a:prstGeom>
        </p:spPr>
        <p:txBody>
          <a:bodyPr lIns="0" tIns="0" rIns="0" bIns="0" rtlCol="0" anchor="t">
            <a:spAutoFit/>
          </a:bodyPr>
          <a:lstStyle/>
          <a:p>
            <a:pPr algn="l">
              <a:lnSpc>
                <a:spcPts val="3164"/>
              </a:lnSpc>
            </a:pPr>
            <a:r>
              <a:rPr lang="en-US" sz="1265" spc="-22">
                <a:solidFill>
                  <a:srgbClr val="605E5C"/>
                </a:solidFill>
                <a:latin typeface="Open Sans"/>
                <a:ea typeface="Open Sans"/>
                <a:cs typeface="Open Sans"/>
                <a:sym typeface="Open Sans"/>
              </a:rPr>
              <a:t>1.3bn</a:t>
            </a:r>
          </a:p>
        </p:txBody>
      </p:sp>
      <p:sp>
        <p:nvSpPr>
          <p:cNvPr id="54" name="TextBox 54"/>
          <p:cNvSpPr txBox="1"/>
          <p:nvPr/>
        </p:nvSpPr>
        <p:spPr>
          <a:xfrm>
            <a:off x="16708334" y="8263377"/>
            <a:ext cx="307404"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1.8K</a:t>
            </a:r>
          </a:p>
        </p:txBody>
      </p:sp>
      <p:sp>
        <p:nvSpPr>
          <p:cNvPr id="55" name="TextBox 55"/>
          <p:cNvSpPr txBox="1"/>
          <p:nvPr/>
        </p:nvSpPr>
        <p:spPr>
          <a:xfrm>
            <a:off x="16957646" y="8971478"/>
            <a:ext cx="307404" cy="226680"/>
          </a:xfrm>
          <a:prstGeom prst="rect">
            <a:avLst/>
          </a:prstGeom>
        </p:spPr>
        <p:txBody>
          <a:bodyPr lIns="0" tIns="0" rIns="0" bIns="0" rtlCol="0" anchor="t">
            <a:spAutoFit/>
          </a:bodyPr>
          <a:lstStyle/>
          <a:p>
            <a:pPr algn="l">
              <a:lnSpc>
                <a:spcPts val="1771"/>
              </a:lnSpc>
            </a:pPr>
            <a:r>
              <a:rPr lang="en-US" sz="1265" spc="-22">
                <a:solidFill>
                  <a:srgbClr val="605E5C"/>
                </a:solidFill>
                <a:latin typeface="Open Sans"/>
                <a:ea typeface="Open Sans"/>
                <a:cs typeface="Open Sans"/>
                <a:sym typeface="Open Sans"/>
              </a:rPr>
              <a:t>1.3K</a:t>
            </a:r>
          </a:p>
        </p:txBody>
      </p:sp>
      <p:sp>
        <p:nvSpPr>
          <p:cNvPr id="56" name="TextBox 56"/>
          <p:cNvSpPr txBox="1"/>
          <p:nvPr/>
        </p:nvSpPr>
        <p:spPr>
          <a:xfrm>
            <a:off x="1340493" y="2712681"/>
            <a:ext cx="1920307" cy="778148"/>
          </a:xfrm>
          <a:prstGeom prst="rect">
            <a:avLst/>
          </a:prstGeom>
        </p:spPr>
        <p:txBody>
          <a:bodyPr lIns="0" tIns="0" rIns="0" bIns="0" rtlCol="0" anchor="t">
            <a:spAutoFit/>
          </a:bodyPr>
          <a:lstStyle/>
          <a:p>
            <a:pPr algn="ctr">
              <a:lnSpc>
                <a:spcPts val="3023"/>
              </a:lnSpc>
            </a:pPr>
            <a:r>
              <a:rPr lang="en-US" sz="6046" spc="-54">
                <a:solidFill>
                  <a:srgbClr val="252423"/>
                </a:solidFill>
                <a:latin typeface="IBM Plex Sans Condensed"/>
                <a:ea typeface="IBM Plex Sans Condensed"/>
                <a:cs typeface="IBM Plex Sans Condensed"/>
                <a:sym typeface="IBM Plex Sans Condensed"/>
              </a:rPr>
              <a:t>231bn</a:t>
            </a:r>
          </a:p>
          <a:p>
            <a:pPr algn="ctr">
              <a:lnSpc>
                <a:spcPts val="4218"/>
              </a:lnSpc>
            </a:pPr>
            <a:r>
              <a:rPr lang="en-US" sz="1687" spc="-30">
                <a:solidFill>
                  <a:srgbClr val="605E5C"/>
                </a:solidFill>
                <a:latin typeface="Open Sans"/>
                <a:ea typeface="Open Sans"/>
                <a:cs typeface="Open Sans"/>
                <a:sym typeface="Open Sans"/>
              </a:rPr>
              <a:t>Sum of viewCount</a:t>
            </a:r>
          </a:p>
        </p:txBody>
      </p:sp>
      <p:sp>
        <p:nvSpPr>
          <p:cNvPr id="57" name="TextBox 57"/>
          <p:cNvSpPr txBox="1"/>
          <p:nvPr/>
        </p:nvSpPr>
        <p:spPr>
          <a:xfrm>
            <a:off x="4714603" y="2712681"/>
            <a:ext cx="1658176" cy="778148"/>
          </a:xfrm>
          <a:prstGeom prst="rect">
            <a:avLst/>
          </a:prstGeom>
        </p:spPr>
        <p:txBody>
          <a:bodyPr lIns="0" tIns="0" rIns="0" bIns="0" rtlCol="0" anchor="t">
            <a:spAutoFit/>
          </a:bodyPr>
          <a:lstStyle/>
          <a:p>
            <a:pPr algn="ctr">
              <a:lnSpc>
                <a:spcPts val="3023"/>
              </a:lnSpc>
            </a:pPr>
            <a:r>
              <a:rPr lang="en-US" sz="6046" spc="-54">
                <a:solidFill>
                  <a:srgbClr val="252423"/>
                </a:solidFill>
                <a:latin typeface="IBM Plex Sans Condensed"/>
                <a:ea typeface="IBM Plex Sans Condensed"/>
                <a:cs typeface="IBM Plex Sans Condensed"/>
                <a:sym typeface="IBM Plex Sans Condensed"/>
              </a:rPr>
              <a:t>2bn</a:t>
            </a:r>
          </a:p>
          <a:p>
            <a:pPr algn="ctr">
              <a:lnSpc>
                <a:spcPts val="4218"/>
              </a:lnSpc>
            </a:pPr>
            <a:r>
              <a:rPr lang="en-US" sz="1687" spc="-30">
                <a:solidFill>
                  <a:srgbClr val="605E5C"/>
                </a:solidFill>
                <a:latin typeface="Open Sans"/>
                <a:ea typeface="Open Sans"/>
                <a:cs typeface="Open Sans"/>
                <a:sym typeface="Open Sans"/>
              </a:rPr>
              <a:t>Sum of likeCount</a:t>
            </a:r>
          </a:p>
        </p:txBody>
      </p:sp>
      <p:sp>
        <p:nvSpPr>
          <p:cNvPr id="58" name="TextBox 58"/>
          <p:cNvSpPr txBox="1"/>
          <p:nvPr/>
        </p:nvSpPr>
        <p:spPr>
          <a:xfrm>
            <a:off x="7795224" y="2712681"/>
            <a:ext cx="2247040" cy="778148"/>
          </a:xfrm>
          <a:prstGeom prst="rect">
            <a:avLst/>
          </a:prstGeom>
        </p:spPr>
        <p:txBody>
          <a:bodyPr lIns="0" tIns="0" rIns="0" bIns="0" rtlCol="0" anchor="t">
            <a:spAutoFit/>
          </a:bodyPr>
          <a:lstStyle/>
          <a:p>
            <a:pPr algn="ctr">
              <a:lnSpc>
                <a:spcPts val="3023"/>
              </a:lnSpc>
            </a:pPr>
            <a:r>
              <a:rPr lang="en-US" sz="6046" spc="-54">
                <a:solidFill>
                  <a:srgbClr val="252423"/>
                </a:solidFill>
                <a:latin typeface="IBM Plex Sans Condensed"/>
                <a:ea typeface="IBM Plex Sans Condensed"/>
                <a:cs typeface="IBM Plex Sans Condensed"/>
                <a:sym typeface="IBM Plex Sans Condensed"/>
              </a:rPr>
              <a:t>51M</a:t>
            </a:r>
          </a:p>
          <a:p>
            <a:pPr algn="ctr">
              <a:lnSpc>
                <a:spcPts val="4218"/>
              </a:lnSpc>
            </a:pPr>
            <a:r>
              <a:rPr lang="en-US" sz="1687" spc="-30">
                <a:solidFill>
                  <a:srgbClr val="605E5C"/>
                </a:solidFill>
                <a:latin typeface="Open Sans"/>
                <a:ea typeface="Open Sans"/>
                <a:cs typeface="Open Sans"/>
                <a:sym typeface="Open Sans"/>
              </a:rPr>
              <a:t>Sum of commentCount</a:t>
            </a:r>
          </a:p>
        </p:txBody>
      </p:sp>
      <p:sp>
        <p:nvSpPr>
          <p:cNvPr id="59" name="TextBox 59"/>
          <p:cNvSpPr txBox="1"/>
          <p:nvPr/>
        </p:nvSpPr>
        <p:spPr>
          <a:xfrm>
            <a:off x="11235355" y="2712681"/>
            <a:ext cx="2165454" cy="778148"/>
          </a:xfrm>
          <a:prstGeom prst="rect">
            <a:avLst/>
          </a:prstGeom>
        </p:spPr>
        <p:txBody>
          <a:bodyPr lIns="0" tIns="0" rIns="0" bIns="0" rtlCol="0" anchor="t">
            <a:spAutoFit/>
          </a:bodyPr>
          <a:lstStyle/>
          <a:p>
            <a:pPr algn="ctr">
              <a:lnSpc>
                <a:spcPts val="3023"/>
              </a:lnSpc>
            </a:pPr>
            <a:r>
              <a:rPr lang="en-US" sz="6046" spc="-54">
                <a:solidFill>
                  <a:srgbClr val="252423"/>
                </a:solidFill>
                <a:latin typeface="IBM Plex Sans Condensed"/>
                <a:ea typeface="IBM Plex Sans Condensed"/>
                <a:cs typeface="IBM Plex Sans Condensed"/>
                <a:sym typeface="IBM Plex Sans Condensed"/>
              </a:rPr>
              <a:t>19.35K</a:t>
            </a:r>
          </a:p>
          <a:p>
            <a:pPr algn="ctr">
              <a:lnSpc>
                <a:spcPts val="4218"/>
              </a:lnSpc>
            </a:pPr>
            <a:r>
              <a:rPr lang="en-US" sz="1687" spc="-30">
                <a:solidFill>
                  <a:srgbClr val="605E5C"/>
                </a:solidFill>
                <a:latin typeface="Open Sans"/>
                <a:ea typeface="Open Sans"/>
                <a:cs typeface="Open Sans"/>
                <a:sym typeface="Open Sans"/>
              </a:rPr>
              <a:t>Count of video_id</a:t>
            </a:r>
          </a:p>
        </p:txBody>
      </p:sp>
      <p:sp>
        <p:nvSpPr>
          <p:cNvPr id="60" name="TextBox 60"/>
          <p:cNvSpPr txBox="1"/>
          <p:nvPr/>
        </p:nvSpPr>
        <p:spPr>
          <a:xfrm>
            <a:off x="14685880" y="2712681"/>
            <a:ext cx="2125685" cy="778148"/>
          </a:xfrm>
          <a:prstGeom prst="rect">
            <a:avLst/>
          </a:prstGeom>
        </p:spPr>
        <p:txBody>
          <a:bodyPr lIns="0" tIns="0" rIns="0" bIns="0" rtlCol="0" anchor="t">
            <a:spAutoFit/>
          </a:bodyPr>
          <a:lstStyle/>
          <a:p>
            <a:pPr algn="ctr">
              <a:lnSpc>
                <a:spcPts val="3023"/>
              </a:lnSpc>
            </a:pPr>
            <a:r>
              <a:rPr lang="en-US" sz="6046" spc="-54">
                <a:solidFill>
                  <a:srgbClr val="252423"/>
                </a:solidFill>
                <a:latin typeface="IBM Plex Sans Condensed"/>
                <a:ea typeface="IBM Plex Sans Condensed"/>
                <a:cs typeface="IBM Plex Sans Condensed"/>
                <a:sym typeface="IBM Plex Sans Condensed"/>
              </a:rPr>
              <a:t>14.61K</a:t>
            </a:r>
          </a:p>
          <a:p>
            <a:pPr algn="ctr">
              <a:lnSpc>
                <a:spcPts val="4218"/>
              </a:lnSpc>
            </a:pPr>
            <a:r>
              <a:rPr lang="en-US" sz="1687" spc="-30">
                <a:solidFill>
                  <a:srgbClr val="605E5C"/>
                </a:solidFill>
                <a:latin typeface="Open Sans"/>
                <a:ea typeface="Open Sans"/>
                <a:cs typeface="Open Sans"/>
                <a:sym typeface="Open Sans"/>
              </a:rPr>
              <a:t>Count of tags</a:t>
            </a:r>
          </a:p>
        </p:txBody>
      </p:sp>
      <p:sp>
        <p:nvSpPr>
          <p:cNvPr id="61" name="TextBox 61"/>
          <p:cNvSpPr txBox="1"/>
          <p:nvPr/>
        </p:nvSpPr>
        <p:spPr>
          <a:xfrm>
            <a:off x="865148" y="3864304"/>
            <a:ext cx="2070647" cy="304931"/>
          </a:xfrm>
          <a:prstGeom prst="rect">
            <a:avLst/>
          </a:prstGeom>
        </p:spPr>
        <p:txBody>
          <a:bodyPr lIns="0" tIns="0" rIns="0" bIns="0" rtlCol="0" anchor="t">
            <a:spAutoFit/>
          </a:bodyPr>
          <a:lstStyle/>
          <a:p>
            <a:pPr algn="l">
              <a:lnSpc>
                <a:spcPts val="2755"/>
              </a:lnSpc>
            </a:pPr>
            <a:r>
              <a:rPr lang="en-US" sz="1968" spc="-17">
                <a:solidFill>
                  <a:srgbClr val="252423"/>
                </a:solidFill>
                <a:latin typeface="IBM Plex Sans Condensed"/>
                <a:ea typeface="IBM Plex Sans Condensed"/>
                <a:cs typeface="IBM Plex Sans Condensed"/>
                <a:sym typeface="IBM Plex Sans Condensed"/>
              </a:rPr>
              <a:t>Top 5 songs by likes</a:t>
            </a:r>
          </a:p>
        </p:txBody>
      </p:sp>
      <p:sp>
        <p:nvSpPr>
          <p:cNvPr id="62" name="TextBox 62"/>
          <p:cNvSpPr txBox="1"/>
          <p:nvPr/>
        </p:nvSpPr>
        <p:spPr>
          <a:xfrm>
            <a:off x="865148" y="6893531"/>
            <a:ext cx="2633927" cy="304931"/>
          </a:xfrm>
          <a:prstGeom prst="rect">
            <a:avLst/>
          </a:prstGeom>
        </p:spPr>
        <p:txBody>
          <a:bodyPr lIns="0" tIns="0" rIns="0" bIns="0" rtlCol="0" anchor="t">
            <a:spAutoFit/>
          </a:bodyPr>
          <a:lstStyle/>
          <a:p>
            <a:pPr algn="l">
              <a:lnSpc>
                <a:spcPts val="2755"/>
              </a:lnSpc>
            </a:pPr>
            <a:r>
              <a:rPr lang="en-US" sz="1968" spc="-17">
                <a:solidFill>
                  <a:srgbClr val="252423"/>
                </a:solidFill>
                <a:latin typeface="IBM Plex Sans Condensed"/>
                <a:ea typeface="IBM Plex Sans Condensed"/>
                <a:cs typeface="IBM Plex Sans Condensed"/>
                <a:sym typeface="IBM Plex Sans Condensed"/>
              </a:rPr>
              <a:t>Song duration by duration</a:t>
            </a:r>
          </a:p>
        </p:txBody>
      </p:sp>
      <p:sp>
        <p:nvSpPr>
          <p:cNvPr id="63" name="TextBox 63"/>
          <p:cNvSpPr txBox="1"/>
          <p:nvPr/>
        </p:nvSpPr>
        <p:spPr>
          <a:xfrm>
            <a:off x="6696926" y="6893531"/>
            <a:ext cx="2199610" cy="304931"/>
          </a:xfrm>
          <a:prstGeom prst="rect">
            <a:avLst/>
          </a:prstGeom>
        </p:spPr>
        <p:txBody>
          <a:bodyPr lIns="0" tIns="0" rIns="0" bIns="0" rtlCol="0" anchor="t">
            <a:spAutoFit/>
          </a:bodyPr>
          <a:lstStyle/>
          <a:p>
            <a:pPr algn="l">
              <a:lnSpc>
                <a:spcPts val="2755"/>
              </a:lnSpc>
            </a:pPr>
            <a:r>
              <a:rPr lang="en-US" sz="1968" spc="-17">
                <a:solidFill>
                  <a:srgbClr val="252423"/>
                </a:solidFill>
                <a:latin typeface="IBM Plex Sans Condensed"/>
                <a:ea typeface="IBM Plex Sans Condensed"/>
                <a:cs typeface="IBM Plex Sans Condensed"/>
                <a:sym typeface="IBM Plex Sans Condensed"/>
              </a:rPr>
              <a:t>Duration vs Definition</a:t>
            </a:r>
          </a:p>
        </p:txBody>
      </p:sp>
      <p:sp>
        <p:nvSpPr>
          <p:cNvPr id="64" name="TextBox 64"/>
          <p:cNvSpPr txBox="1"/>
          <p:nvPr/>
        </p:nvSpPr>
        <p:spPr>
          <a:xfrm>
            <a:off x="6696926" y="3864304"/>
            <a:ext cx="2604433" cy="304931"/>
          </a:xfrm>
          <a:prstGeom prst="rect">
            <a:avLst/>
          </a:prstGeom>
        </p:spPr>
        <p:txBody>
          <a:bodyPr lIns="0" tIns="0" rIns="0" bIns="0" rtlCol="0" anchor="t">
            <a:spAutoFit/>
          </a:bodyPr>
          <a:lstStyle/>
          <a:p>
            <a:pPr algn="l">
              <a:lnSpc>
                <a:spcPts val="2755"/>
              </a:lnSpc>
            </a:pPr>
            <a:r>
              <a:rPr lang="en-US" sz="1968" spc="-17">
                <a:solidFill>
                  <a:srgbClr val="252423"/>
                </a:solidFill>
                <a:latin typeface="IBM Plex Sans Condensed"/>
                <a:ea typeface="IBM Plex Sans Condensed"/>
                <a:cs typeface="IBM Plex Sans Condensed"/>
                <a:sym typeface="IBM Plex Sans Condensed"/>
              </a:rPr>
              <a:t>Top 5songs by comments</a:t>
            </a:r>
          </a:p>
        </p:txBody>
      </p:sp>
      <p:sp>
        <p:nvSpPr>
          <p:cNvPr id="65" name="TextBox 65"/>
          <p:cNvSpPr txBox="1"/>
          <p:nvPr/>
        </p:nvSpPr>
        <p:spPr>
          <a:xfrm>
            <a:off x="10014645" y="6893531"/>
            <a:ext cx="2209066" cy="304931"/>
          </a:xfrm>
          <a:prstGeom prst="rect">
            <a:avLst/>
          </a:prstGeom>
        </p:spPr>
        <p:txBody>
          <a:bodyPr lIns="0" tIns="0" rIns="0" bIns="0" rtlCol="0" anchor="t">
            <a:spAutoFit/>
          </a:bodyPr>
          <a:lstStyle/>
          <a:p>
            <a:pPr algn="l">
              <a:lnSpc>
                <a:spcPts val="2755"/>
              </a:lnSpc>
            </a:pPr>
            <a:r>
              <a:rPr lang="en-US" sz="1968" spc="-17">
                <a:solidFill>
                  <a:srgbClr val="252423"/>
                </a:solidFill>
                <a:latin typeface="IBM Plex Sans Condensed"/>
                <a:ea typeface="IBM Plex Sans Condensed"/>
                <a:cs typeface="IBM Plex Sans Condensed"/>
                <a:sym typeface="IBM Plex Sans Condensed"/>
              </a:rPr>
              <a:t>View count vs caption</a:t>
            </a:r>
          </a:p>
        </p:txBody>
      </p:sp>
      <p:sp>
        <p:nvSpPr>
          <p:cNvPr id="66" name="TextBox 66"/>
          <p:cNvSpPr txBox="1"/>
          <p:nvPr/>
        </p:nvSpPr>
        <p:spPr>
          <a:xfrm>
            <a:off x="12157770" y="3864304"/>
            <a:ext cx="2182679" cy="304931"/>
          </a:xfrm>
          <a:prstGeom prst="rect">
            <a:avLst/>
          </a:prstGeom>
        </p:spPr>
        <p:txBody>
          <a:bodyPr lIns="0" tIns="0" rIns="0" bIns="0" rtlCol="0" anchor="t">
            <a:spAutoFit/>
          </a:bodyPr>
          <a:lstStyle/>
          <a:p>
            <a:pPr algn="l">
              <a:lnSpc>
                <a:spcPts val="2755"/>
              </a:lnSpc>
            </a:pPr>
            <a:r>
              <a:rPr lang="en-US" sz="1968" spc="-17">
                <a:solidFill>
                  <a:srgbClr val="252423"/>
                </a:solidFill>
                <a:latin typeface="IBM Plex Sans Condensed"/>
                <a:ea typeface="IBM Plex Sans Condensed"/>
                <a:cs typeface="IBM Plex Sans Condensed"/>
                <a:sym typeface="IBM Plex Sans Condensed"/>
              </a:rPr>
              <a:t>Top 5 songs by views</a:t>
            </a:r>
          </a:p>
        </p:txBody>
      </p:sp>
      <p:sp>
        <p:nvSpPr>
          <p:cNvPr id="67" name="TextBox 67"/>
          <p:cNvSpPr txBox="1"/>
          <p:nvPr/>
        </p:nvSpPr>
        <p:spPr>
          <a:xfrm>
            <a:off x="13208731" y="6893531"/>
            <a:ext cx="2049229" cy="304931"/>
          </a:xfrm>
          <a:prstGeom prst="rect">
            <a:avLst/>
          </a:prstGeom>
        </p:spPr>
        <p:txBody>
          <a:bodyPr lIns="0" tIns="0" rIns="0" bIns="0" rtlCol="0" anchor="t">
            <a:spAutoFit/>
          </a:bodyPr>
          <a:lstStyle/>
          <a:p>
            <a:pPr algn="l">
              <a:lnSpc>
                <a:spcPts val="2755"/>
              </a:lnSpc>
            </a:pPr>
            <a:r>
              <a:rPr lang="en-US" sz="1968" spc="-17">
                <a:solidFill>
                  <a:srgbClr val="252423"/>
                </a:solidFill>
                <a:latin typeface="IBM Plex Sans Condensed"/>
                <a:ea typeface="IBM Plex Sans Condensed"/>
                <a:cs typeface="IBM Plex Sans Condensed"/>
                <a:sym typeface="IBM Plex Sans Condensed"/>
              </a:rPr>
              <a:t>Total Videos by Year</a:t>
            </a:r>
          </a:p>
        </p:txBody>
      </p:sp>
      <p:sp>
        <p:nvSpPr>
          <p:cNvPr id="68" name="TextBox 68"/>
          <p:cNvSpPr txBox="1"/>
          <p:nvPr/>
        </p:nvSpPr>
        <p:spPr>
          <a:xfrm rot="-5400000">
            <a:off x="813423" y="5322950"/>
            <a:ext cx="257925" cy="206294"/>
          </a:xfrm>
          <a:prstGeom prst="rect">
            <a:avLst/>
          </a:prstGeom>
        </p:spPr>
        <p:txBody>
          <a:bodyPr lIns="0" tIns="0" rIns="0" bIns="0" rtlCol="0" anchor="t">
            <a:spAutoFit/>
          </a:bodyPr>
          <a:lstStyle/>
          <a:p>
            <a:pPr algn="l">
              <a:lnSpc>
                <a:spcPts val="1771"/>
              </a:lnSpc>
            </a:pPr>
            <a:r>
              <a:rPr lang="en-US" sz="1265" spc="-11">
                <a:solidFill>
                  <a:srgbClr val="252423"/>
                </a:solidFill>
                <a:latin typeface="IBM Plex Sans Condensed"/>
                <a:ea typeface="IBM Plex Sans Condensed"/>
                <a:cs typeface="IBM Plex Sans Condensed"/>
                <a:sym typeface="IBM Plex Sans Condensed"/>
              </a:rPr>
              <a:t>title</a:t>
            </a:r>
          </a:p>
        </p:txBody>
      </p:sp>
      <p:sp>
        <p:nvSpPr>
          <p:cNvPr id="69" name="TextBox 69"/>
          <p:cNvSpPr txBox="1"/>
          <p:nvPr/>
        </p:nvSpPr>
        <p:spPr>
          <a:xfrm rot="-5400000">
            <a:off x="813423" y="8506630"/>
            <a:ext cx="257925" cy="206294"/>
          </a:xfrm>
          <a:prstGeom prst="rect">
            <a:avLst/>
          </a:prstGeom>
        </p:spPr>
        <p:txBody>
          <a:bodyPr lIns="0" tIns="0" rIns="0" bIns="0" rtlCol="0" anchor="t">
            <a:spAutoFit/>
          </a:bodyPr>
          <a:lstStyle/>
          <a:p>
            <a:pPr algn="l">
              <a:lnSpc>
                <a:spcPts val="1771"/>
              </a:lnSpc>
            </a:pPr>
            <a:r>
              <a:rPr lang="en-US" sz="1265" spc="-11">
                <a:solidFill>
                  <a:srgbClr val="252423"/>
                </a:solidFill>
                <a:latin typeface="IBM Plex Sans Condensed"/>
                <a:ea typeface="IBM Plex Sans Condensed"/>
                <a:cs typeface="IBM Plex Sans Condensed"/>
                <a:sym typeface="IBM Plex Sans Condensed"/>
              </a:rPr>
              <a:t>title</a:t>
            </a:r>
          </a:p>
        </p:txBody>
      </p:sp>
      <p:sp>
        <p:nvSpPr>
          <p:cNvPr id="70" name="TextBox 70"/>
          <p:cNvSpPr txBox="1"/>
          <p:nvPr/>
        </p:nvSpPr>
        <p:spPr>
          <a:xfrm rot="-5400000">
            <a:off x="6645202" y="5322950"/>
            <a:ext cx="257925" cy="206294"/>
          </a:xfrm>
          <a:prstGeom prst="rect">
            <a:avLst/>
          </a:prstGeom>
        </p:spPr>
        <p:txBody>
          <a:bodyPr lIns="0" tIns="0" rIns="0" bIns="0" rtlCol="0" anchor="t">
            <a:spAutoFit/>
          </a:bodyPr>
          <a:lstStyle/>
          <a:p>
            <a:pPr algn="l">
              <a:lnSpc>
                <a:spcPts val="1771"/>
              </a:lnSpc>
            </a:pPr>
            <a:r>
              <a:rPr lang="en-US" sz="1265" spc="-11">
                <a:solidFill>
                  <a:srgbClr val="252423"/>
                </a:solidFill>
                <a:latin typeface="IBM Plex Sans Condensed"/>
                <a:ea typeface="IBM Plex Sans Condensed"/>
                <a:cs typeface="IBM Plex Sans Condensed"/>
                <a:sym typeface="IBM Plex Sans Condensed"/>
              </a:rPr>
              <a:t>title</a:t>
            </a:r>
          </a:p>
        </p:txBody>
      </p:sp>
      <p:sp>
        <p:nvSpPr>
          <p:cNvPr id="71" name="TextBox 71"/>
          <p:cNvSpPr txBox="1"/>
          <p:nvPr/>
        </p:nvSpPr>
        <p:spPr>
          <a:xfrm rot="-5400000">
            <a:off x="12106044" y="5322950"/>
            <a:ext cx="257925" cy="206294"/>
          </a:xfrm>
          <a:prstGeom prst="rect">
            <a:avLst/>
          </a:prstGeom>
        </p:spPr>
        <p:txBody>
          <a:bodyPr lIns="0" tIns="0" rIns="0" bIns="0" rtlCol="0" anchor="t">
            <a:spAutoFit/>
          </a:bodyPr>
          <a:lstStyle/>
          <a:p>
            <a:pPr algn="l">
              <a:lnSpc>
                <a:spcPts val="1771"/>
              </a:lnSpc>
            </a:pPr>
            <a:r>
              <a:rPr lang="en-US" sz="1265" spc="-11">
                <a:solidFill>
                  <a:srgbClr val="252423"/>
                </a:solidFill>
                <a:latin typeface="IBM Plex Sans Condensed"/>
                <a:ea typeface="IBM Plex Sans Condensed"/>
                <a:cs typeface="IBM Plex Sans Condensed"/>
                <a:sym typeface="IBM Plex Sans Condensed"/>
              </a:rPr>
              <a:t>title</a:t>
            </a:r>
          </a:p>
        </p:txBody>
      </p:sp>
      <p:sp>
        <p:nvSpPr>
          <p:cNvPr id="72" name="TextBox 72"/>
          <p:cNvSpPr txBox="1"/>
          <p:nvPr/>
        </p:nvSpPr>
        <p:spPr>
          <a:xfrm>
            <a:off x="9362009" y="8221161"/>
            <a:ext cx="210308" cy="640647"/>
          </a:xfrm>
          <a:prstGeom prst="rect">
            <a:avLst/>
          </a:prstGeom>
        </p:spPr>
        <p:txBody>
          <a:bodyPr lIns="0" tIns="0" rIns="0" bIns="0" rtlCol="0" anchor="t">
            <a:spAutoFit/>
          </a:bodyPr>
          <a:lstStyle/>
          <a:p>
            <a:pPr algn="just">
              <a:lnSpc>
                <a:spcPts val="2636"/>
              </a:lnSpc>
            </a:pPr>
            <a:r>
              <a:rPr lang="en-US" sz="1405" spc="-25">
                <a:solidFill>
                  <a:srgbClr val="605E5C"/>
                </a:solidFill>
                <a:latin typeface="Open Sans"/>
                <a:ea typeface="Open Sans"/>
                <a:cs typeface="Open Sans"/>
                <a:sym typeface="Open Sans"/>
              </a:rPr>
              <a:t>hd sd</a:t>
            </a:r>
          </a:p>
        </p:txBody>
      </p:sp>
      <p:sp>
        <p:nvSpPr>
          <p:cNvPr id="73" name="TextBox 73"/>
          <p:cNvSpPr txBox="1"/>
          <p:nvPr/>
        </p:nvSpPr>
        <p:spPr>
          <a:xfrm>
            <a:off x="12402434" y="8221161"/>
            <a:ext cx="391991" cy="640647"/>
          </a:xfrm>
          <a:prstGeom prst="rect">
            <a:avLst/>
          </a:prstGeom>
        </p:spPr>
        <p:txBody>
          <a:bodyPr lIns="0" tIns="0" rIns="0" bIns="0" rtlCol="0" anchor="t">
            <a:spAutoFit/>
          </a:bodyPr>
          <a:lstStyle/>
          <a:p>
            <a:pPr algn="l">
              <a:lnSpc>
                <a:spcPts val="2636"/>
              </a:lnSpc>
            </a:pPr>
            <a:r>
              <a:rPr lang="en-US" sz="1405" spc="-25">
                <a:solidFill>
                  <a:srgbClr val="605E5C"/>
                </a:solidFill>
                <a:latin typeface="Open Sans"/>
                <a:ea typeface="Open Sans"/>
                <a:cs typeface="Open Sans"/>
                <a:sym typeface="Open Sans"/>
              </a:rPr>
              <a:t>False True</a:t>
            </a:r>
          </a:p>
        </p:txBody>
      </p:sp>
      <p:sp>
        <p:nvSpPr>
          <p:cNvPr id="74" name="TextBox 74"/>
          <p:cNvSpPr txBox="1"/>
          <p:nvPr/>
        </p:nvSpPr>
        <p:spPr>
          <a:xfrm>
            <a:off x="15252013" y="9714634"/>
            <a:ext cx="290434" cy="206294"/>
          </a:xfrm>
          <a:prstGeom prst="rect">
            <a:avLst/>
          </a:prstGeom>
        </p:spPr>
        <p:txBody>
          <a:bodyPr lIns="0" tIns="0" rIns="0" bIns="0" rtlCol="0" anchor="t">
            <a:spAutoFit/>
          </a:bodyPr>
          <a:lstStyle/>
          <a:p>
            <a:pPr algn="l">
              <a:lnSpc>
                <a:spcPts val="1771"/>
              </a:lnSpc>
            </a:pPr>
            <a:r>
              <a:rPr lang="en-US" sz="1265" spc="-11">
                <a:solidFill>
                  <a:srgbClr val="252423"/>
                </a:solidFill>
                <a:latin typeface="IBM Plex Sans Condensed"/>
                <a:ea typeface="IBM Plex Sans Condensed"/>
                <a:cs typeface="IBM Plex Sans Condensed"/>
                <a:sym typeface="IBM Plex Sans Condensed"/>
              </a:rPr>
              <a:t>Year</a:t>
            </a:r>
          </a:p>
        </p:txBody>
      </p:sp>
      <p:sp>
        <p:nvSpPr>
          <p:cNvPr id="75" name="TextBox 75"/>
          <p:cNvSpPr txBox="1"/>
          <p:nvPr/>
        </p:nvSpPr>
        <p:spPr>
          <a:xfrm>
            <a:off x="14816075" y="598389"/>
            <a:ext cx="2188640" cy="702247"/>
          </a:xfrm>
          <a:prstGeom prst="rect">
            <a:avLst/>
          </a:prstGeom>
        </p:spPr>
        <p:txBody>
          <a:bodyPr lIns="0" tIns="0" rIns="0" bIns="0" rtlCol="0" anchor="t">
            <a:spAutoFit/>
          </a:bodyPr>
          <a:lstStyle/>
          <a:p>
            <a:pPr algn="l">
              <a:lnSpc>
                <a:spcPts val="5512"/>
              </a:lnSpc>
            </a:pPr>
            <a:r>
              <a:rPr lang="en-US" sz="3937" spc="-70">
                <a:solidFill>
                  <a:srgbClr val="252423"/>
                </a:solidFill>
                <a:latin typeface="Open Sans Bold"/>
                <a:ea typeface="Open Sans Bold"/>
                <a:cs typeface="Open Sans Bold"/>
                <a:sym typeface="Open Sans Bold"/>
              </a:rPr>
              <a:t>T SERIES</a:t>
            </a:r>
            <a:r>
              <a:rPr lang="en-US" sz="3937" spc="-70">
                <a:solidFill>
                  <a:srgbClr val="252423"/>
                </a:solidFill>
                <a:latin typeface="Open Sans"/>
                <a:ea typeface="Open Sans"/>
                <a:cs typeface="Open Sans"/>
                <a:sym typeface="Open Sans"/>
              </a:rPr>
              <a:t> </a:t>
            </a:r>
          </a:p>
        </p:txBody>
      </p:sp>
      <p:sp>
        <p:nvSpPr>
          <p:cNvPr id="76" name="TextBox 76"/>
          <p:cNvSpPr txBox="1"/>
          <p:nvPr/>
        </p:nvSpPr>
        <p:spPr>
          <a:xfrm>
            <a:off x="3604544" y="452920"/>
            <a:ext cx="5659591" cy="985198"/>
          </a:xfrm>
          <a:prstGeom prst="rect">
            <a:avLst/>
          </a:prstGeom>
        </p:spPr>
        <p:txBody>
          <a:bodyPr lIns="0" tIns="0" rIns="0" bIns="0" rtlCol="0" anchor="t">
            <a:spAutoFit/>
          </a:bodyPr>
          <a:lstStyle/>
          <a:p>
            <a:pPr algn="l">
              <a:lnSpc>
                <a:spcPts val="7874"/>
              </a:lnSpc>
            </a:pPr>
            <a:r>
              <a:rPr lang="en-US" sz="5624" spc="-101">
                <a:solidFill>
                  <a:srgbClr val="252423"/>
                </a:solidFill>
                <a:latin typeface="Open Sans Bold"/>
                <a:ea typeface="Open Sans Bold"/>
                <a:cs typeface="Open Sans Bold"/>
                <a:sym typeface="Open Sans Bold"/>
              </a:rPr>
              <a:t>SONG ANALYSIS</a:t>
            </a:r>
          </a:p>
        </p:txBody>
      </p:sp>
      <p:pic>
        <p:nvPicPr>
          <p:cNvPr id="77" name="Recorded Sound">
            <a:hlinkClick r:id="" action="ppaction://media"/>
            <a:extLst>
              <a:ext uri="{FF2B5EF4-FFF2-40B4-BE49-F238E27FC236}">
                <a16:creationId xmlns:a16="http://schemas.microsoft.com/office/drawing/2014/main" id="{E1EDEF29-2601-79E3-9400-6384AD25F327}"/>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899525" y="48990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9197"/>
    </mc:Choice>
    <mc:Fallback>
      <p:transition spd="slow" advTm="891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9197" fill="hold"/>
                                        <p:tgtEl>
                                          <p:spTgt spid="7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3764167" y="637964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AutoShape 3"/>
          <p:cNvSpPr/>
          <p:nvPr/>
        </p:nvSpPr>
        <p:spPr>
          <a:xfrm>
            <a:off x="-260599" y="9061267"/>
            <a:ext cx="7105264" cy="19050"/>
          </a:xfrm>
          <a:prstGeom prst="line">
            <a:avLst/>
          </a:prstGeom>
          <a:ln w="114300" cap="flat">
            <a:solidFill>
              <a:srgbClr val="9FC3D0"/>
            </a:solidFill>
            <a:prstDash val="solid"/>
            <a:headEnd type="none" w="sm" len="sm"/>
            <a:tailEnd type="none" w="sm" len="sm"/>
          </a:ln>
        </p:spPr>
      </p:sp>
      <p:sp>
        <p:nvSpPr>
          <p:cNvPr id="4" name="AutoShape 4"/>
          <p:cNvSpPr/>
          <p:nvPr/>
        </p:nvSpPr>
        <p:spPr>
          <a:xfrm>
            <a:off x="11430169" y="9061267"/>
            <a:ext cx="7105264" cy="19050"/>
          </a:xfrm>
          <a:prstGeom prst="line">
            <a:avLst/>
          </a:prstGeom>
          <a:ln w="114300" cap="flat">
            <a:solidFill>
              <a:srgbClr val="9FC3D0"/>
            </a:solidFill>
            <a:prstDash val="solid"/>
            <a:headEnd type="none" w="sm" len="sm"/>
            <a:tailEnd type="none" w="sm" len="sm"/>
          </a:ln>
        </p:spPr>
      </p:sp>
      <p:grpSp>
        <p:nvGrpSpPr>
          <p:cNvPr id="5" name="Group 5"/>
          <p:cNvGrpSpPr/>
          <p:nvPr/>
        </p:nvGrpSpPr>
        <p:grpSpPr>
          <a:xfrm>
            <a:off x="15859155" y="0"/>
            <a:ext cx="1562612" cy="1673225"/>
            <a:chOff x="0" y="0"/>
            <a:chExt cx="2083482" cy="2230967"/>
          </a:xfrm>
        </p:grpSpPr>
        <p:grpSp>
          <p:nvGrpSpPr>
            <p:cNvPr id="6" name="Group 6"/>
            <p:cNvGrpSpPr/>
            <p:nvPr/>
          </p:nvGrpSpPr>
          <p:grpSpPr>
            <a:xfrm>
              <a:off x="75599" y="0"/>
              <a:ext cx="1932284" cy="2230967"/>
              <a:chOff x="0" y="0"/>
              <a:chExt cx="703982" cy="812800"/>
            </a:xfrm>
          </p:grpSpPr>
          <p:sp>
            <p:nvSpPr>
              <p:cNvPr id="7" name="Freeform 7"/>
              <p:cNvSpPr/>
              <p:nvPr/>
            </p:nvSpPr>
            <p:spPr>
              <a:xfrm>
                <a:off x="0" y="0"/>
                <a:ext cx="703982" cy="812800"/>
              </a:xfrm>
              <a:custGeom>
                <a:avLst/>
                <a:gdLst/>
                <a:ahLst/>
                <a:cxnLst/>
                <a:rect l="l" t="t" r="r" b="b"/>
                <a:pathLst>
                  <a:path w="703982" h="812800">
                    <a:moveTo>
                      <a:pt x="234787" y="793731"/>
                    </a:moveTo>
                    <a:cubicBezTo>
                      <a:pt x="270879" y="805245"/>
                      <a:pt x="311910" y="812800"/>
                      <a:pt x="352180" y="812800"/>
                    </a:cubicBezTo>
                    <a:cubicBezTo>
                      <a:pt x="392452" y="812800"/>
                      <a:pt x="431204" y="806323"/>
                      <a:pt x="466915" y="794809"/>
                    </a:cubicBezTo>
                    <a:cubicBezTo>
                      <a:pt x="467675" y="794450"/>
                      <a:pt x="468435" y="794450"/>
                      <a:pt x="469194" y="794090"/>
                    </a:cubicBezTo>
                    <a:cubicBezTo>
                      <a:pt x="603304" y="748035"/>
                      <a:pt x="702082" y="626421"/>
                      <a:pt x="703982" y="484298"/>
                    </a:cubicBezTo>
                    <a:lnTo>
                      <a:pt x="703982" y="0"/>
                    </a:lnTo>
                    <a:lnTo>
                      <a:pt x="0" y="0"/>
                    </a:lnTo>
                    <a:lnTo>
                      <a:pt x="0" y="483939"/>
                    </a:lnTo>
                    <a:cubicBezTo>
                      <a:pt x="1900" y="627140"/>
                      <a:pt x="99158" y="748755"/>
                      <a:pt x="234787" y="793731"/>
                    </a:cubicBezTo>
                    <a:close/>
                  </a:path>
                </a:pathLst>
              </a:custGeom>
              <a:solidFill>
                <a:srgbClr val="9FC3D0"/>
              </a:solidFill>
            </p:spPr>
          </p:sp>
          <p:sp>
            <p:nvSpPr>
              <p:cNvPr id="8" name="TextBox 8"/>
              <p:cNvSpPr txBox="1"/>
              <p:nvPr/>
            </p:nvSpPr>
            <p:spPr>
              <a:xfrm>
                <a:off x="0" y="-47625"/>
                <a:ext cx="703982" cy="733425"/>
              </a:xfrm>
              <a:prstGeom prst="rect">
                <a:avLst/>
              </a:prstGeom>
            </p:spPr>
            <p:txBody>
              <a:bodyPr lIns="50800" tIns="50800" rIns="50800" bIns="50800" rtlCol="0" anchor="ctr"/>
              <a:lstStyle/>
              <a:p>
                <a:pPr algn="ctr">
                  <a:lnSpc>
                    <a:spcPts val="2659"/>
                  </a:lnSpc>
                </a:pPr>
                <a:endParaRPr/>
              </a:p>
            </p:txBody>
          </p:sp>
        </p:grpSp>
        <p:sp>
          <p:nvSpPr>
            <p:cNvPr id="9" name="TextBox 9"/>
            <p:cNvSpPr txBox="1"/>
            <p:nvPr/>
          </p:nvSpPr>
          <p:spPr>
            <a:xfrm>
              <a:off x="0" y="437582"/>
              <a:ext cx="2083482" cy="1241504"/>
            </a:xfrm>
            <a:prstGeom prst="rect">
              <a:avLst/>
            </a:prstGeom>
          </p:spPr>
          <p:txBody>
            <a:bodyPr lIns="0" tIns="0" rIns="0" bIns="0" rtlCol="0" anchor="t">
              <a:spAutoFit/>
            </a:bodyPr>
            <a:lstStyle/>
            <a:p>
              <a:pPr algn="ctr">
                <a:lnSpc>
                  <a:spcPts val="7805"/>
                </a:lnSpc>
              </a:pPr>
              <a:r>
                <a:rPr lang="en-US" sz="5575">
                  <a:solidFill>
                    <a:srgbClr val="000000"/>
                  </a:solidFill>
                  <a:latin typeface="Open Sans Bold"/>
                  <a:ea typeface="Open Sans Bold"/>
                  <a:cs typeface="Open Sans Bold"/>
                  <a:sym typeface="Open Sans Bold"/>
                </a:rPr>
                <a:t>13</a:t>
              </a:r>
            </a:p>
          </p:txBody>
        </p:sp>
      </p:grpSp>
      <p:sp>
        <p:nvSpPr>
          <p:cNvPr id="10" name="Freeform 10"/>
          <p:cNvSpPr/>
          <p:nvPr/>
        </p:nvSpPr>
        <p:spPr>
          <a:xfrm>
            <a:off x="-3657600" y="-402279"/>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TextBox 11"/>
          <p:cNvSpPr txBox="1"/>
          <p:nvPr/>
        </p:nvSpPr>
        <p:spPr>
          <a:xfrm>
            <a:off x="1745516" y="4819967"/>
            <a:ext cx="14796969" cy="2380615"/>
          </a:xfrm>
          <a:prstGeom prst="rect">
            <a:avLst/>
          </a:prstGeom>
        </p:spPr>
        <p:txBody>
          <a:bodyPr lIns="0" tIns="0" rIns="0" bIns="0" rtlCol="0" anchor="t">
            <a:spAutoFit/>
          </a:bodyPr>
          <a:lstStyle/>
          <a:p>
            <a:pPr marL="734059" lvl="1" indent="-367030" algn="ctr">
              <a:lnSpc>
                <a:spcPts val="4759"/>
              </a:lnSpc>
              <a:buFont typeface="Arial"/>
              <a:buChar char="•"/>
            </a:pPr>
            <a:r>
              <a:rPr lang="en-US" sz="3399">
                <a:solidFill>
                  <a:srgbClr val="000000"/>
                </a:solidFill>
                <a:latin typeface="Canva Sans"/>
                <a:ea typeface="Canva Sans"/>
                <a:cs typeface="Canva Sans"/>
                <a:sym typeface="Canva Sans"/>
              </a:rPr>
              <a:t>Caption is not creating any impact on  view counts</a:t>
            </a:r>
          </a:p>
          <a:p>
            <a:pPr marL="734059" lvl="1" indent="-367030" algn="ctr">
              <a:lnSpc>
                <a:spcPts val="4759"/>
              </a:lnSpc>
              <a:buFont typeface="Arial"/>
              <a:buChar char="•"/>
            </a:pPr>
            <a:r>
              <a:rPr lang="en-US" sz="3399">
                <a:solidFill>
                  <a:srgbClr val="000000"/>
                </a:solidFill>
                <a:latin typeface="Canva Sans"/>
                <a:ea typeface="Canva Sans"/>
                <a:cs typeface="Canva Sans"/>
                <a:sym typeface="Canva Sans"/>
              </a:rPr>
              <a:t>Videos with hd quality are getting most number of views.</a:t>
            </a:r>
          </a:p>
          <a:p>
            <a:pPr marL="734059" lvl="1" indent="-367030" algn="ctr">
              <a:lnSpc>
                <a:spcPts val="4759"/>
              </a:lnSpc>
              <a:buFont typeface="Arial"/>
              <a:buChar char="•"/>
            </a:pPr>
            <a:r>
              <a:rPr lang="en-US" sz="3399">
                <a:solidFill>
                  <a:srgbClr val="000000"/>
                </a:solidFill>
                <a:latin typeface="Canva Sans"/>
                <a:ea typeface="Canva Sans"/>
                <a:cs typeface="Canva Sans"/>
                <a:sym typeface="Canva Sans"/>
              </a:rPr>
              <a:t>Number of tags could create major impact on views.</a:t>
            </a:r>
          </a:p>
          <a:p>
            <a:pPr marL="734059" lvl="1" indent="-367030" algn="ctr">
              <a:lnSpc>
                <a:spcPts val="4759"/>
              </a:lnSpc>
              <a:buFont typeface="Arial"/>
              <a:buChar char="•"/>
            </a:pPr>
            <a:r>
              <a:rPr lang="en-US" sz="3399">
                <a:solidFill>
                  <a:srgbClr val="000000"/>
                </a:solidFill>
                <a:latin typeface="Canva Sans"/>
                <a:ea typeface="Canva Sans"/>
                <a:cs typeface="Canva Sans"/>
                <a:sym typeface="Canva Sans"/>
              </a:rPr>
              <a:t>Time of publishing videos are also creating a major impact on views.</a:t>
            </a:r>
          </a:p>
        </p:txBody>
      </p:sp>
      <p:sp>
        <p:nvSpPr>
          <p:cNvPr id="12" name="TextBox 12"/>
          <p:cNvSpPr txBox="1"/>
          <p:nvPr/>
        </p:nvSpPr>
        <p:spPr>
          <a:xfrm>
            <a:off x="4582863" y="1216032"/>
            <a:ext cx="7899321" cy="1517012"/>
          </a:xfrm>
          <a:prstGeom prst="rect">
            <a:avLst/>
          </a:prstGeom>
        </p:spPr>
        <p:txBody>
          <a:bodyPr lIns="0" tIns="0" rIns="0" bIns="0" rtlCol="0" anchor="t">
            <a:spAutoFit/>
          </a:bodyPr>
          <a:lstStyle/>
          <a:p>
            <a:pPr algn="ctr">
              <a:lnSpc>
                <a:spcPts val="12460"/>
              </a:lnSpc>
            </a:pPr>
            <a:r>
              <a:rPr lang="en-US" sz="8900">
                <a:solidFill>
                  <a:srgbClr val="000000"/>
                </a:solidFill>
                <a:latin typeface="Canva Sans Bold"/>
                <a:ea typeface="Canva Sans Bold"/>
                <a:cs typeface="Canva Sans Bold"/>
                <a:sym typeface="Canva Sans Bold"/>
              </a:rPr>
              <a:t>Interpretation</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3EB"/>
        </a:solidFill>
        <a:effectLst/>
      </p:bgPr>
    </p:bg>
    <p:spTree>
      <p:nvGrpSpPr>
        <p:cNvPr id="1" name=""/>
        <p:cNvGrpSpPr/>
        <p:nvPr/>
      </p:nvGrpSpPr>
      <p:grpSpPr>
        <a:xfrm>
          <a:off x="0" y="0"/>
          <a:ext cx="0" cy="0"/>
          <a:chOff x="0" y="0"/>
          <a:chExt cx="0" cy="0"/>
        </a:xfrm>
      </p:grpSpPr>
      <p:sp>
        <p:nvSpPr>
          <p:cNvPr id="2" name="TextBox 2"/>
          <p:cNvSpPr txBox="1"/>
          <p:nvPr/>
        </p:nvSpPr>
        <p:spPr>
          <a:xfrm>
            <a:off x="4554977" y="3748035"/>
            <a:ext cx="11627497" cy="2514704"/>
          </a:xfrm>
          <a:prstGeom prst="rect">
            <a:avLst/>
          </a:prstGeom>
        </p:spPr>
        <p:txBody>
          <a:bodyPr lIns="0" tIns="0" rIns="0" bIns="0" rtlCol="0" anchor="t">
            <a:spAutoFit/>
          </a:bodyPr>
          <a:lstStyle/>
          <a:p>
            <a:pPr algn="ctr">
              <a:lnSpc>
                <a:spcPts val="20573"/>
              </a:lnSpc>
            </a:pPr>
            <a:r>
              <a:rPr lang="en-US" sz="14695">
                <a:solidFill>
                  <a:srgbClr val="000000"/>
                </a:solidFill>
                <a:latin typeface="Alatsi"/>
                <a:ea typeface="Alatsi"/>
                <a:cs typeface="Alatsi"/>
                <a:sym typeface="Alatsi"/>
              </a:rPr>
              <a:t>THANK YOU</a:t>
            </a:r>
          </a:p>
        </p:txBody>
      </p:sp>
      <p:grpSp>
        <p:nvGrpSpPr>
          <p:cNvPr id="3" name="Group 3"/>
          <p:cNvGrpSpPr/>
          <p:nvPr/>
        </p:nvGrpSpPr>
        <p:grpSpPr>
          <a:xfrm>
            <a:off x="-31071" y="0"/>
            <a:ext cx="4239083" cy="10287000"/>
            <a:chOff x="0" y="0"/>
            <a:chExt cx="5652111" cy="13716000"/>
          </a:xfrm>
        </p:grpSpPr>
        <p:grpSp>
          <p:nvGrpSpPr>
            <p:cNvPr id="4" name="Group 4"/>
            <p:cNvGrpSpPr/>
            <p:nvPr/>
          </p:nvGrpSpPr>
          <p:grpSpPr>
            <a:xfrm>
              <a:off x="2826056" y="0"/>
              <a:ext cx="2826056" cy="13716000"/>
              <a:chOff x="0" y="0"/>
              <a:chExt cx="558233" cy="2709333"/>
            </a:xfrm>
          </p:grpSpPr>
          <p:sp>
            <p:nvSpPr>
              <p:cNvPr id="5" name="Freeform 5"/>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E0D9"/>
              </a:solidFill>
            </p:spPr>
          </p:sp>
          <p:sp>
            <p:nvSpPr>
              <p:cNvPr id="6" name="TextBox 6"/>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413028" y="0"/>
              <a:ext cx="2826056" cy="13716000"/>
              <a:chOff x="0" y="0"/>
              <a:chExt cx="558233" cy="2709333"/>
            </a:xfrm>
          </p:grpSpPr>
          <p:sp>
            <p:nvSpPr>
              <p:cNvPr id="8" name="Freeform 8"/>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9FC3D0"/>
              </a:solidFill>
            </p:spPr>
          </p:sp>
          <p:sp>
            <p:nvSpPr>
              <p:cNvPr id="9" name="TextBox 9"/>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nvGrpSpPr>
            <p:cNvPr id="10" name="Group 10"/>
            <p:cNvGrpSpPr/>
            <p:nvPr/>
          </p:nvGrpSpPr>
          <p:grpSpPr>
            <a:xfrm>
              <a:off x="0" y="0"/>
              <a:ext cx="2826056" cy="13716000"/>
              <a:chOff x="0" y="0"/>
              <a:chExt cx="558233" cy="2709333"/>
            </a:xfrm>
          </p:grpSpPr>
          <p:sp>
            <p:nvSpPr>
              <p:cNvPr id="11" name="Freeform 11"/>
              <p:cNvSpPr/>
              <p:nvPr/>
            </p:nvSpPr>
            <p:spPr>
              <a:xfrm>
                <a:off x="0" y="0"/>
                <a:ext cx="558233" cy="2709333"/>
              </a:xfrm>
              <a:custGeom>
                <a:avLst/>
                <a:gdLst/>
                <a:ahLst/>
                <a:cxnLst/>
                <a:rect l="l" t="t" r="r" b="b"/>
                <a:pathLst>
                  <a:path w="558233" h="2709333">
                    <a:moveTo>
                      <a:pt x="0" y="0"/>
                    </a:moveTo>
                    <a:lnTo>
                      <a:pt x="558233" y="0"/>
                    </a:lnTo>
                    <a:lnTo>
                      <a:pt x="558233" y="2709333"/>
                    </a:lnTo>
                    <a:lnTo>
                      <a:pt x="0" y="2709333"/>
                    </a:lnTo>
                    <a:close/>
                  </a:path>
                </a:pathLst>
              </a:custGeom>
              <a:solidFill>
                <a:srgbClr val="E9C7C6"/>
              </a:solidFill>
            </p:spPr>
          </p:sp>
          <p:sp>
            <p:nvSpPr>
              <p:cNvPr id="12" name="TextBox 12"/>
              <p:cNvSpPr txBox="1"/>
              <p:nvPr/>
            </p:nvSpPr>
            <p:spPr>
              <a:xfrm>
                <a:off x="0" y="-47625"/>
                <a:ext cx="558233" cy="2756958"/>
              </a:xfrm>
              <a:prstGeom prst="rect">
                <a:avLst/>
              </a:prstGeom>
            </p:spPr>
            <p:txBody>
              <a:bodyPr lIns="50800" tIns="50800" rIns="50800" bIns="50800" rtlCol="0" anchor="ctr"/>
              <a:lstStyle/>
              <a:p>
                <a:pPr algn="ctr">
                  <a:lnSpc>
                    <a:spcPts val="2659"/>
                  </a:lnSpc>
                </a:pPr>
                <a:endParaRPr/>
              </a:p>
            </p:txBody>
          </p:sp>
        </p:grpSp>
      </p:grpSp>
      <p:sp>
        <p:nvSpPr>
          <p:cNvPr id="13" name="Freeform 13"/>
          <p:cNvSpPr/>
          <p:nvPr/>
        </p:nvSpPr>
        <p:spPr>
          <a:xfrm>
            <a:off x="12412831" y="8026211"/>
            <a:ext cx="7315200" cy="2477783"/>
          </a:xfrm>
          <a:custGeom>
            <a:avLst/>
            <a:gdLst/>
            <a:ahLst/>
            <a:cxnLst/>
            <a:rect l="l" t="t" r="r" b="b"/>
            <a:pathLst>
              <a:path w="7315200" h="2477783">
                <a:moveTo>
                  <a:pt x="0" y="0"/>
                </a:moveTo>
                <a:lnTo>
                  <a:pt x="7315200" y="0"/>
                </a:lnTo>
                <a:lnTo>
                  <a:pt x="7315200" y="2477783"/>
                </a:lnTo>
                <a:lnTo>
                  <a:pt x="0" y="247778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Freeform 14"/>
          <p:cNvSpPr/>
          <p:nvPr/>
        </p:nvSpPr>
        <p:spPr>
          <a:xfrm>
            <a:off x="11413653" y="-573693"/>
            <a:ext cx="7315200" cy="2477783"/>
          </a:xfrm>
          <a:custGeom>
            <a:avLst/>
            <a:gdLst/>
            <a:ahLst/>
            <a:cxnLst/>
            <a:rect l="l" t="t" r="r" b="b"/>
            <a:pathLst>
              <a:path w="7315200" h="2477783">
                <a:moveTo>
                  <a:pt x="0" y="0"/>
                </a:moveTo>
                <a:lnTo>
                  <a:pt x="7315200" y="0"/>
                </a:lnTo>
                <a:lnTo>
                  <a:pt x="7315200" y="2477784"/>
                </a:lnTo>
                <a:lnTo>
                  <a:pt x="0" y="247778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pic>
        <p:nvPicPr>
          <p:cNvPr id="15" name="Recorded Sound">
            <a:hlinkClick r:id="" action="ppaction://media"/>
            <a:extLst>
              <a:ext uri="{FF2B5EF4-FFF2-40B4-BE49-F238E27FC236}">
                <a16:creationId xmlns:a16="http://schemas.microsoft.com/office/drawing/2014/main" id="{BC40D846-0FD7-598B-1046-9750923DC24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899525" y="4899025"/>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61"/>
    </mc:Choice>
    <mc:Fallback>
      <p:transition spd="slow" advTm="4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6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544</Words>
  <Application>Microsoft Office PowerPoint</Application>
  <PresentationFormat>Custom</PresentationFormat>
  <Paragraphs>100</Paragraphs>
  <Slides>6</Slides>
  <Notes>0</Notes>
  <HiddenSlides>0</HiddenSlides>
  <MMClips>5</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Open Sans</vt:lpstr>
      <vt:lpstr>Canva Sans Bold</vt:lpstr>
      <vt:lpstr>IBM Plex Sans Condensed</vt:lpstr>
      <vt:lpstr>Alatsi</vt:lpstr>
      <vt:lpstr>Calibri</vt:lpstr>
      <vt:lpstr>Arial</vt:lpstr>
      <vt:lpstr>Canva Sans</vt:lpstr>
      <vt:lpstr>Open Sans 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Beige Pastel Minimalist Thesis Defense Presentation</dc:title>
  <dc:creator>Hp</dc:creator>
  <cp:lastModifiedBy>AMALU JOSEY</cp:lastModifiedBy>
  <cp:revision>2</cp:revision>
  <dcterms:created xsi:type="dcterms:W3CDTF">2006-08-16T00:00:00Z</dcterms:created>
  <dcterms:modified xsi:type="dcterms:W3CDTF">2024-07-06T08:13:55Z</dcterms:modified>
  <dc:identifier>DAGKJnqX7T8</dc:identifier>
</cp:coreProperties>
</file>

<file path=docProps/thumbnail.jpeg>
</file>